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Lst>
  <p:notesMasterIdLst>
    <p:notesMasterId r:id="rId44"/>
  </p:notesMasterIdLst>
  <p:handoutMasterIdLst>
    <p:handoutMasterId r:id="rId45"/>
  </p:handoutMasterIdLst>
  <p:sldIdLst>
    <p:sldId id="256"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271" r:id="rId43"/>
  </p:sldIdLst>
  <p:sldSz cx="12188825" cy="6858000"/>
  <p:notesSz cx="6858000" cy="9144000"/>
  <p:embeddedFontLst>
    <p:embeddedFont>
      <p:font typeface="Segoe Light" charset="0"/>
      <p:regular r:id="rId46"/>
      <p:italic r:id="rId47"/>
    </p:embeddedFont>
    <p:embeddedFont>
      <p:font typeface="Segoe UI" pitchFamily="34" charset="0"/>
      <p:regular r:id="rId48"/>
      <p:bold r:id="rId49"/>
      <p:italic r:id="rId50"/>
      <p:boldItalic r:id="rId51"/>
    </p:embeddedFont>
    <p:embeddedFont>
      <p:font typeface="Consolas" pitchFamily="49" charset="0"/>
      <p:regular r:id="rId52"/>
      <p:bold r:id="rId53"/>
      <p:italic r:id="rId54"/>
      <p:boldItalic r:id="rId55"/>
    </p:embeddedFont>
    <p:embeddedFont>
      <p:font typeface="Calibri" pitchFamily="34" charset="0"/>
      <p:regular r:id="rId56"/>
      <p:bold r:id="rId57"/>
      <p:italic r:id="rId58"/>
      <p:boldItalic r:id="rId59"/>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varScale="1">
        <p:scale>
          <a:sx n="74" d="100"/>
          <a:sy n="74" d="100"/>
        </p:scale>
        <p:origin x="-678"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AB0B6-7739-402F-B6A6-5257C27EA2B5}" type="doc">
      <dgm:prSet loTypeId="urn:microsoft.com/office/officeart/2005/8/layout/cycle8" loCatId="cycle" qsTypeId="urn:microsoft.com/office/officeart/2005/8/quickstyle/3d1" qsCatId="3D" csTypeId="urn:microsoft.com/office/officeart/2005/8/colors/accent3_2" csCatId="accent3" phldr="1"/>
      <dgm:spPr>
        <a:scene3d>
          <a:camera prst="perspectiveContrastingLeftFacing"/>
          <a:lightRig rig="threePt" dir="t"/>
        </a:scene3d>
      </dgm:spPr>
    </dgm:pt>
    <dgm:pt modelId="{6C2AFBE7-D150-41F2-8E31-8119A67AE74E}">
      <dgm:prSet phldrT="[Text]" custT="1"/>
      <dgm:spPr/>
      <dgm:t>
        <a:bodyPr/>
        <a:lstStyle/>
        <a:p>
          <a:r>
            <a:rPr lang="en-US" sz="1400" dirty="0" smtClean="0"/>
            <a:t>Power Planning</a:t>
          </a:r>
          <a:endParaRPr lang="en-US" sz="1400" dirty="0"/>
        </a:p>
      </dgm:t>
    </dgm:pt>
    <dgm:pt modelId="{C1F468E4-43B4-4579-8D73-A40CE8D5AA33}" type="parTrans" cxnId="{8167A77D-86C1-4DFE-B7AD-270867362298}">
      <dgm:prSet/>
      <dgm:spPr/>
      <dgm:t>
        <a:bodyPr/>
        <a:lstStyle/>
        <a:p>
          <a:endParaRPr lang="en-US" sz="1600"/>
        </a:p>
      </dgm:t>
    </dgm:pt>
    <dgm:pt modelId="{3D7E4E06-9E13-4789-8E78-27D9954BA63C}" type="sibTrans" cxnId="{8167A77D-86C1-4DFE-B7AD-270867362298}">
      <dgm:prSet/>
      <dgm:spPr/>
      <dgm:t>
        <a:bodyPr/>
        <a:lstStyle/>
        <a:p>
          <a:endParaRPr lang="en-US" sz="1600"/>
        </a:p>
      </dgm:t>
    </dgm:pt>
    <dgm:pt modelId="{6619ED7C-ADBD-4595-9614-16DF0A2A6B70}">
      <dgm:prSet phldrT="[Text]" custT="1"/>
      <dgm:spPr>
        <a:sp3d prstMaterial="plastic">
          <a:bevelT w="120900" h="88900"/>
          <a:bevelB w="88900" h="31750" prst="angle"/>
        </a:sp3d>
      </dgm:spPr>
      <dgm:t>
        <a:bodyPr/>
        <a:lstStyle/>
        <a:p>
          <a:r>
            <a:rPr lang="en-US" sz="1400" dirty="0" smtClean="0"/>
            <a:t>Power Policy Configuration and Application</a:t>
          </a:r>
          <a:endParaRPr lang="en-US" sz="1400" dirty="0"/>
        </a:p>
      </dgm:t>
    </dgm:pt>
    <dgm:pt modelId="{508F333D-9C03-44F1-A8CE-C4326B41F62D}" type="parTrans" cxnId="{D65C6F01-730D-4E3D-960E-A2EE3EB17095}">
      <dgm:prSet/>
      <dgm:spPr/>
      <dgm:t>
        <a:bodyPr/>
        <a:lstStyle/>
        <a:p>
          <a:endParaRPr lang="en-US" sz="1600"/>
        </a:p>
      </dgm:t>
    </dgm:pt>
    <dgm:pt modelId="{993631EA-57EC-489C-84E3-DF090CEAA548}" type="sibTrans" cxnId="{D65C6F01-730D-4E3D-960E-A2EE3EB17095}">
      <dgm:prSet/>
      <dgm:spPr/>
      <dgm:t>
        <a:bodyPr/>
        <a:lstStyle/>
        <a:p>
          <a:endParaRPr lang="en-US" sz="1600"/>
        </a:p>
      </dgm:t>
    </dgm:pt>
    <dgm:pt modelId="{1159C3F6-921C-4ACB-A9A0-E39A2FF7D66F}">
      <dgm:prSet phldrT="[Text]" custT="1"/>
      <dgm:spPr/>
      <dgm:t>
        <a:bodyPr/>
        <a:lstStyle/>
        <a:p>
          <a:r>
            <a:rPr lang="en-US" sz="1400" dirty="0" smtClean="0"/>
            <a:t>Power Configuration,  Monitoring, Remediation</a:t>
          </a:r>
          <a:endParaRPr lang="en-US" sz="1400" dirty="0"/>
        </a:p>
      </dgm:t>
    </dgm:pt>
    <dgm:pt modelId="{6CE4827B-49B5-40D0-AAA5-D1AA88C0AE85}" type="parTrans" cxnId="{6A6F0348-A661-4CF0-9576-51C2FB6987CD}">
      <dgm:prSet/>
      <dgm:spPr/>
      <dgm:t>
        <a:bodyPr/>
        <a:lstStyle/>
        <a:p>
          <a:endParaRPr lang="en-US" sz="1600"/>
        </a:p>
      </dgm:t>
    </dgm:pt>
    <dgm:pt modelId="{5B004906-3233-45F6-BA83-7A3110A4CBD1}" type="sibTrans" cxnId="{6A6F0348-A661-4CF0-9576-51C2FB6987CD}">
      <dgm:prSet/>
      <dgm:spPr/>
      <dgm:t>
        <a:bodyPr/>
        <a:lstStyle/>
        <a:p>
          <a:endParaRPr lang="en-US" sz="1600"/>
        </a:p>
      </dgm:t>
    </dgm:pt>
    <dgm:pt modelId="{9F4743EC-5C6F-4114-93BB-D341149CF4EE}">
      <dgm:prSet phldrT="[Text]" custT="1"/>
      <dgm:spPr/>
      <dgm:t>
        <a:bodyPr/>
        <a:lstStyle/>
        <a:p>
          <a:r>
            <a:rPr lang="en-US" sz="1400" dirty="0" smtClean="0"/>
            <a:t>Power Savings Reporting</a:t>
          </a:r>
          <a:endParaRPr lang="en-US" sz="1400" dirty="0"/>
        </a:p>
      </dgm:t>
    </dgm:pt>
    <dgm:pt modelId="{EFCC42F4-3156-44FE-9E4B-B2907BBA9344}" type="parTrans" cxnId="{AC42AEE1-4311-425D-BB10-8825AC81C75B}">
      <dgm:prSet/>
      <dgm:spPr/>
      <dgm:t>
        <a:bodyPr/>
        <a:lstStyle/>
        <a:p>
          <a:endParaRPr lang="en-US"/>
        </a:p>
      </dgm:t>
    </dgm:pt>
    <dgm:pt modelId="{1E47E6F7-7272-47F3-995B-729192F5C6B6}" type="sibTrans" cxnId="{AC42AEE1-4311-425D-BB10-8825AC81C75B}">
      <dgm:prSet/>
      <dgm:spPr/>
      <dgm:t>
        <a:bodyPr/>
        <a:lstStyle/>
        <a:p>
          <a:endParaRPr lang="en-US"/>
        </a:p>
      </dgm:t>
    </dgm:pt>
    <dgm:pt modelId="{28BEC8D7-3DF8-4327-9758-8C41B36E1046}" type="pres">
      <dgm:prSet presAssocID="{948AB0B6-7739-402F-B6A6-5257C27EA2B5}" presName="compositeShape" presStyleCnt="0">
        <dgm:presLayoutVars>
          <dgm:chMax val="7"/>
          <dgm:dir/>
          <dgm:resizeHandles val="exact"/>
        </dgm:presLayoutVars>
      </dgm:prSet>
      <dgm:spPr/>
    </dgm:pt>
    <dgm:pt modelId="{2C4A4B2A-DF73-4CC8-B60D-877C10F2CC4A}" type="pres">
      <dgm:prSet presAssocID="{948AB0B6-7739-402F-B6A6-5257C27EA2B5}" presName="wedge1" presStyleLbl="node1" presStyleIdx="0" presStyleCnt="4" custScaleX="104106"/>
      <dgm:spPr/>
      <dgm:t>
        <a:bodyPr/>
        <a:lstStyle/>
        <a:p>
          <a:endParaRPr lang="en-US"/>
        </a:p>
      </dgm:t>
    </dgm:pt>
    <dgm:pt modelId="{79A65142-6B82-4E81-A5F2-60721E44D78E}" type="pres">
      <dgm:prSet presAssocID="{948AB0B6-7739-402F-B6A6-5257C27EA2B5}" presName="dummy1a" presStyleCnt="0"/>
      <dgm:spPr/>
    </dgm:pt>
    <dgm:pt modelId="{87BAE6BD-820F-4663-8794-2333E1550C85}" type="pres">
      <dgm:prSet presAssocID="{948AB0B6-7739-402F-B6A6-5257C27EA2B5}" presName="dummy1b" presStyleCnt="0"/>
      <dgm:spPr/>
    </dgm:pt>
    <dgm:pt modelId="{37BDE33B-8331-46D0-87B1-F140552D8276}" type="pres">
      <dgm:prSet presAssocID="{948AB0B6-7739-402F-B6A6-5257C27EA2B5}" presName="wedge1Tx" presStyleLbl="node1" presStyleIdx="0" presStyleCnt="4">
        <dgm:presLayoutVars>
          <dgm:chMax val="0"/>
          <dgm:chPref val="0"/>
          <dgm:bulletEnabled val="1"/>
        </dgm:presLayoutVars>
      </dgm:prSet>
      <dgm:spPr/>
      <dgm:t>
        <a:bodyPr/>
        <a:lstStyle/>
        <a:p>
          <a:endParaRPr lang="en-US"/>
        </a:p>
      </dgm:t>
    </dgm:pt>
    <dgm:pt modelId="{4874A3F8-B215-400D-920B-0C3382E58522}" type="pres">
      <dgm:prSet presAssocID="{948AB0B6-7739-402F-B6A6-5257C27EA2B5}" presName="wedge2" presStyleLbl="node1" presStyleIdx="1" presStyleCnt="4" custScaleX="104957"/>
      <dgm:spPr/>
      <dgm:t>
        <a:bodyPr/>
        <a:lstStyle/>
        <a:p>
          <a:endParaRPr lang="en-US"/>
        </a:p>
      </dgm:t>
    </dgm:pt>
    <dgm:pt modelId="{F2127D42-E7FC-4A9D-A8A8-768DEBFF6A57}" type="pres">
      <dgm:prSet presAssocID="{948AB0B6-7739-402F-B6A6-5257C27EA2B5}" presName="dummy2a" presStyleCnt="0"/>
      <dgm:spPr/>
    </dgm:pt>
    <dgm:pt modelId="{95B462B9-760C-49AF-BEED-BFC0BEA01D37}" type="pres">
      <dgm:prSet presAssocID="{948AB0B6-7739-402F-B6A6-5257C27EA2B5}" presName="dummy2b" presStyleCnt="0"/>
      <dgm:spPr/>
    </dgm:pt>
    <dgm:pt modelId="{84FF0566-6717-4222-9FBD-03A77B0FC391}" type="pres">
      <dgm:prSet presAssocID="{948AB0B6-7739-402F-B6A6-5257C27EA2B5}" presName="wedge2Tx" presStyleLbl="node1" presStyleIdx="1" presStyleCnt="4">
        <dgm:presLayoutVars>
          <dgm:chMax val="0"/>
          <dgm:chPref val="0"/>
          <dgm:bulletEnabled val="1"/>
        </dgm:presLayoutVars>
      </dgm:prSet>
      <dgm:spPr/>
      <dgm:t>
        <a:bodyPr/>
        <a:lstStyle/>
        <a:p>
          <a:endParaRPr lang="en-US"/>
        </a:p>
      </dgm:t>
    </dgm:pt>
    <dgm:pt modelId="{05CB79C9-6E93-47CA-9EAF-BF8B2084FBE8}" type="pres">
      <dgm:prSet presAssocID="{948AB0B6-7739-402F-B6A6-5257C27EA2B5}" presName="wedge3" presStyleLbl="node1" presStyleIdx="2" presStyleCnt="4" custScaleX="106614"/>
      <dgm:spPr/>
      <dgm:t>
        <a:bodyPr/>
        <a:lstStyle/>
        <a:p>
          <a:endParaRPr lang="en-US"/>
        </a:p>
      </dgm:t>
    </dgm:pt>
    <dgm:pt modelId="{B7128020-8CCE-4500-8179-89FAE77A4BBC}" type="pres">
      <dgm:prSet presAssocID="{948AB0B6-7739-402F-B6A6-5257C27EA2B5}" presName="dummy3a" presStyleCnt="0"/>
      <dgm:spPr/>
    </dgm:pt>
    <dgm:pt modelId="{6B03725F-2760-4E7C-9DE3-4BAB10EEC7BF}" type="pres">
      <dgm:prSet presAssocID="{948AB0B6-7739-402F-B6A6-5257C27EA2B5}" presName="dummy3b" presStyleCnt="0"/>
      <dgm:spPr/>
    </dgm:pt>
    <dgm:pt modelId="{D192A2EC-D055-4BE3-A665-4E49CCECFDF4}" type="pres">
      <dgm:prSet presAssocID="{948AB0B6-7739-402F-B6A6-5257C27EA2B5}" presName="wedge3Tx" presStyleLbl="node1" presStyleIdx="2" presStyleCnt="4">
        <dgm:presLayoutVars>
          <dgm:chMax val="0"/>
          <dgm:chPref val="0"/>
          <dgm:bulletEnabled val="1"/>
        </dgm:presLayoutVars>
      </dgm:prSet>
      <dgm:spPr/>
      <dgm:t>
        <a:bodyPr/>
        <a:lstStyle/>
        <a:p>
          <a:endParaRPr lang="en-US"/>
        </a:p>
      </dgm:t>
    </dgm:pt>
    <dgm:pt modelId="{7C7FC0E8-C5B3-495D-AD82-7D2B494C2F50}" type="pres">
      <dgm:prSet presAssocID="{948AB0B6-7739-402F-B6A6-5257C27EA2B5}" presName="wedge4" presStyleLbl="node1" presStyleIdx="3" presStyleCnt="4"/>
      <dgm:spPr/>
      <dgm:t>
        <a:bodyPr/>
        <a:lstStyle/>
        <a:p>
          <a:endParaRPr lang="en-US"/>
        </a:p>
      </dgm:t>
    </dgm:pt>
    <dgm:pt modelId="{00C5A612-DA7D-4C6C-8BBC-98806AC73964}" type="pres">
      <dgm:prSet presAssocID="{948AB0B6-7739-402F-B6A6-5257C27EA2B5}" presName="dummy4a" presStyleCnt="0"/>
      <dgm:spPr/>
    </dgm:pt>
    <dgm:pt modelId="{A5539060-36B5-4A6A-89C7-EA1EF45B39A2}" type="pres">
      <dgm:prSet presAssocID="{948AB0B6-7739-402F-B6A6-5257C27EA2B5}" presName="dummy4b" presStyleCnt="0"/>
      <dgm:spPr/>
    </dgm:pt>
    <dgm:pt modelId="{459DEEEF-160E-497B-8C25-19F536ED9C48}" type="pres">
      <dgm:prSet presAssocID="{948AB0B6-7739-402F-B6A6-5257C27EA2B5}" presName="wedge4Tx" presStyleLbl="node1" presStyleIdx="3" presStyleCnt="4">
        <dgm:presLayoutVars>
          <dgm:chMax val="0"/>
          <dgm:chPref val="0"/>
          <dgm:bulletEnabled val="1"/>
        </dgm:presLayoutVars>
      </dgm:prSet>
      <dgm:spPr/>
      <dgm:t>
        <a:bodyPr/>
        <a:lstStyle/>
        <a:p>
          <a:endParaRPr lang="en-US"/>
        </a:p>
      </dgm:t>
    </dgm:pt>
    <dgm:pt modelId="{0E22E6D6-945E-4969-94A9-631F76C5D5FB}" type="pres">
      <dgm:prSet presAssocID="{3D7E4E06-9E13-4789-8E78-27D9954BA63C}" presName="arrowWedge1" presStyleLbl="fgSibTrans2D1" presStyleIdx="0" presStyleCnt="4"/>
      <dgm:spPr/>
    </dgm:pt>
    <dgm:pt modelId="{263B528F-6490-446C-A88E-7D64CFB11334}" type="pres">
      <dgm:prSet presAssocID="{993631EA-57EC-489C-84E3-DF090CEAA548}" presName="arrowWedge2" presStyleLbl="fgSibTrans2D1" presStyleIdx="1" presStyleCnt="4" custLinFactNeighborX="1273" custLinFactNeighborY="172"/>
      <dgm:spPr/>
    </dgm:pt>
    <dgm:pt modelId="{009C86DF-E1E0-4F4E-814E-98142F032C66}" type="pres">
      <dgm:prSet presAssocID="{5B004906-3233-45F6-BA83-7A3110A4CBD1}" presName="arrowWedge3" presStyleLbl="fgSibTrans2D1" presStyleIdx="2" presStyleCnt="4"/>
      <dgm:spPr/>
    </dgm:pt>
    <dgm:pt modelId="{9BCCD3BB-6E48-43BE-A5AA-5B6A9D1A8B9A}" type="pres">
      <dgm:prSet presAssocID="{1E47E6F7-7272-47F3-995B-729192F5C6B6}" presName="arrowWedge4" presStyleLbl="fgSibTrans2D1" presStyleIdx="3" presStyleCnt="4"/>
      <dgm:spPr/>
    </dgm:pt>
  </dgm:ptLst>
  <dgm:cxnLst>
    <dgm:cxn modelId="{6A6F0348-A661-4CF0-9576-51C2FB6987CD}" srcId="{948AB0B6-7739-402F-B6A6-5257C27EA2B5}" destId="{1159C3F6-921C-4ACB-A9A0-E39A2FF7D66F}" srcOrd="2" destOrd="0" parTransId="{6CE4827B-49B5-40D0-AAA5-D1AA88C0AE85}" sibTransId="{5B004906-3233-45F6-BA83-7A3110A4CBD1}"/>
    <dgm:cxn modelId="{AC42AEE1-4311-425D-BB10-8825AC81C75B}" srcId="{948AB0B6-7739-402F-B6A6-5257C27EA2B5}" destId="{9F4743EC-5C6F-4114-93BB-D341149CF4EE}" srcOrd="3" destOrd="0" parTransId="{EFCC42F4-3156-44FE-9E4B-B2907BBA9344}" sibTransId="{1E47E6F7-7272-47F3-995B-729192F5C6B6}"/>
    <dgm:cxn modelId="{B31E18D3-97F6-4055-885C-E136EACC876B}" type="presOf" srcId="{1159C3F6-921C-4ACB-A9A0-E39A2FF7D66F}" destId="{D192A2EC-D055-4BE3-A665-4E49CCECFDF4}" srcOrd="1" destOrd="0" presId="urn:microsoft.com/office/officeart/2005/8/layout/cycle8"/>
    <dgm:cxn modelId="{5D1AEADF-1A77-40A3-A4C2-65315C100191}" type="presOf" srcId="{9F4743EC-5C6F-4114-93BB-D341149CF4EE}" destId="{7C7FC0E8-C5B3-495D-AD82-7D2B494C2F50}" srcOrd="0" destOrd="0" presId="urn:microsoft.com/office/officeart/2005/8/layout/cycle8"/>
    <dgm:cxn modelId="{1363793E-F6CA-428B-B19C-D3106886CB58}" type="presOf" srcId="{6619ED7C-ADBD-4595-9614-16DF0A2A6B70}" destId="{84FF0566-6717-4222-9FBD-03A77B0FC391}" srcOrd="1" destOrd="0" presId="urn:microsoft.com/office/officeart/2005/8/layout/cycle8"/>
    <dgm:cxn modelId="{7F99D525-9950-4761-A61E-8B8FC4C882BB}" type="presOf" srcId="{6C2AFBE7-D150-41F2-8E31-8119A67AE74E}" destId="{2C4A4B2A-DF73-4CC8-B60D-877C10F2CC4A}" srcOrd="0" destOrd="0" presId="urn:microsoft.com/office/officeart/2005/8/layout/cycle8"/>
    <dgm:cxn modelId="{A1EBD69B-B279-4493-AE09-EB1500E11806}" type="presOf" srcId="{1159C3F6-921C-4ACB-A9A0-E39A2FF7D66F}" destId="{05CB79C9-6E93-47CA-9EAF-BF8B2084FBE8}" srcOrd="0" destOrd="0" presId="urn:microsoft.com/office/officeart/2005/8/layout/cycle8"/>
    <dgm:cxn modelId="{231568AC-22C0-4428-AC27-CC5CFA58591F}" type="presOf" srcId="{6619ED7C-ADBD-4595-9614-16DF0A2A6B70}" destId="{4874A3F8-B215-400D-920B-0C3382E58522}" srcOrd="0" destOrd="0" presId="urn:microsoft.com/office/officeart/2005/8/layout/cycle8"/>
    <dgm:cxn modelId="{D65C6F01-730D-4E3D-960E-A2EE3EB17095}" srcId="{948AB0B6-7739-402F-B6A6-5257C27EA2B5}" destId="{6619ED7C-ADBD-4595-9614-16DF0A2A6B70}" srcOrd="1" destOrd="0" parTransId="{508F333D-9C03-44F1-A8CE-C4326B41F62D}" sibTransId="{993631EA-57EC-489C-84E3-DF090CEAA548}"/>
    <dgm:cxn modelId="{8167A77D-86C1-4DFE-B7AD-270867362298}" srcId="{948AB0B6-7739-402F-B6A6-5257C27EA2B5}" destId="{6C2AFBE7-D150-41F2-8E31-8119A67AE74E}" srcOrd="0" destOrd="0" parTransId="{C1F468E4-43B4-4579-8D73-A40CE8D5AA33}" sibTransId="{3D7E4E06-9E13-4789-8E78-27D9954BA63C}"/>
    <dgm:cxn modelId="{74C55222-169A-479D-A3B4-BD34D091C208}" type="presOf" srcId="{9F4743EC-5C6F-4114-93BB-D341149CF4EE}" destId="{459DEEEF-160E-497B-8C25-19F536ED9C48}" srcOrd="1" destOrd="0" presId="urn:microsoft.com/office/officeart/2005/8/layout/cycle8"/>
    <dgm:cxn modelId="{F61A086A-F65B-41CB-BFD9-CE01118EDD1D}" type="presOf" srcId="{6C2AFBE7-D150-41F2-8E31-8119A67AE74E}" destId="{37BDE33B-8331-46D0-87B1-F140552D8276}" srcOrd="1" destOrd="0" presId="urn:microsoft.com/office/officeart/2005/8/layout/cycle8"/>
    <dgm:cxn modelId="{193C924D-0DF6-4E37-B736-36A6CED0A93A}" type="presOf" srcId="{948AB0B6-7739-402F-B6A6-5257C27EA2B5}" destId="{28BEC8D7-3DF8-4327-9758-8C41B36E1046}" srcOrd="0" destOrd="0" presId="urn:microsoft.com/office/officeart/2005/8/layout/cycle8"/>
    <dgm:cxn modelId="{FBD7A00F-2A79-4FFD-AAA5-11962DB7CCB4}" type="presParOf" srcId="{28BEC8D7-3DF8-4327-9758-8C41B36E1046}" destId="{2C4A4B2A-DF73-4CC8-B60D-877C10F2CC4A}" srcOrd="0" destOrd="0" presId="urn:microsoft.com/office/officeart/2005/8/layout/cycle8"/>
    <dgm:cxn modelId="{E8589DA8-750A-42AF-B6C1-1B40B42CEE20}" type="presParOf" srcId="{28BEC8D7-3DF8-4327-9758-8C41B36E1046}" destId="{79A65142-6B82-4E81-A5F2-60721E44D78E}" srcOrd="1" destOrd="0" presId="urn:microsoft.com/office/officeart/2005/8/layout/cycle8"/>
    <dgm:cxn modelId="{E77EAD40-D9E4-46FF-B8BE-2AFF1D71CDFC}" type="presParOf" srcId="{28BEC8D7-3DF8-4327-9758-8C41B36E1046}" destId="{87BAE6BD-820F-4663-8794-2333E1550C85}" srcOrd="2" destOrd="0" presId="urn:microsoft.com/office/officeart/2005/8/layout/cycle8"/>
    <dgm:cxn modelId="{DF95269F-4E97-4A4C-B690-B22C3FD02F38}" type="presParOf" srcId="{28BEC8D7-3DF8-4327-9758-8C41B36E1046}" destId="{37BDE33B-8331-46D0-87B1-F140552D8276}" srcOrd="3" destOrd="0" presId="urn:microsoft.com/office/officeart/2005/8/layout/cycle8"/>
    <dgm:cxn modelId="{D38476E5-DF04-4C43-98ED-943613FE9CC7}" type="presParOf" srcId="{28BEC8D7-3DF8-4327-9758-8C41B36E1046}" destId="{4874A3F8-B215-400D-920B-0C3382E58522}" srcOrd="4" destOrd="0" presId="urn:microsoft.com/office/officeart/2005/8/layout/cycle8"/>
    <dgm:cxn modelId="{731D631E-5C46-42FE-9276-0BD61B0BBB8B}" type="presParOf" srcId="{28BEC8D7-3DF8-4327-9758-8C41B36E1046}" destId="{F2127D42-E7FC-4A9D-A8A8-768DEBFF6A57}" srcOrd="5" destOrd="0" presId="urn:microsoft.com/office/officeart/2005/8/layout/cycle8"/>
    <dgm:cxn modelId="{266DE6A9-7CA2-4B91-B696-C68BA1F6E546}" type="presParOf" srcId="{28BEC8D7-3DF8-4327-9758-8C41B36E1046}" destId="{95B462B9-760C-49AF-BEED-BFC0BEA01D37}" srcOrd="6" destOrd="0" presId="urn:microsoft.com/office/officeart/2005/8/layout/cycle8"/>
    <dgm:cxn modelId="{B95A6004-B173-43A7-98AC-CE321D6B06EA}" type="presParOf" srcId="{28BEC8D7-3DF8-4327-9758-8C41B36E1046}" destId="{84FF0566-6717-4222-9FBD-03A77B0FC391}" srcOrd="7" destOrd="0" presId="urn:microsoft.com/office/officeart/2005/8/layout/cycle8"/>
    <dgm:cxn modelId="{5ECF2763-CA63-4C5C-8FA2-7D0E05DCF31F}" type="presParOf" srcId="{28BEC8D7-3DF8-4327-9758-8C41B36E1046}" destId="{05CB79C9-6E93-47CA-9EAF-BF8B2084FBE8}" srcOrd="8" destOrd="0" presId="urn:microsoft.com/office/officeart/2005/8/layout/cycle8"/>
    <dgm:cxn modelId="{1CE78B2A-13EC-4386-A7E4-9620D3A86D4C}" type="presParOf" srcId="{28BEC8D7-3DF8-4327-9758-8C41B36E1046}" destId="{B7128020-8CCE-4500-8179-89FAE77A4BBC}" srcOrd="9" destOrd="0" presId="urn:microsoft.com/office/officeart/2005/8/layout/cycle8"/>
    <dgm:cxn modelId="{98CBA813-E0EA-420A-B5BF-21F96ECD7D98}" type="presParOf" srcId="{28BEC8D7-3DF8-4327-9758-8C41B36E1046}" destId="{6B03725F-2760-4E7C-9DE3-4BAB10EEC7BF}" srcOrd="10" destOrd="0" presId="urn:microsoft.com/office/officeart/2005/8/layout/cycle8"/>
    <dgm:cxn modelId="{3F5FF41B-DCA5-4A6C-9A8D-E360EC00B689}" type="presParOf" srcId="{28BEC8D7-3DF8-4327-9758-8C41B36E1046}" destId="{D192A2EC-D055-4BE3-A665-4E49CCECFDF4}" srcOrd="11" destOrd="0" presId="urn:microsoft.com/office/officeart/2005/8/layout/cycle8"/>
    <dgm:cxn modelId="{CFF2C37F-7D51-4415-9891-9D2DAEE0E525}" type="presParOf" srcId="{28BEC8D7-3DF8-4327-9758-8C41B36E1046}" destId="{7C7FC0E8-C5B3-495D-AD82-7D2B494C2F50}" srcOrd="12" destOrd="0" presId="urn:microsoft.com/office/officeart/2005/8/layout/cycle8"/>
    <dgm:cxn modelId="{A1ADBFB0-E6EB-4530-BC24-C927872D38BE}" type="presParOf" srcId="{28BEC8D7-3DF8-4327-9758-8C41B36E1046}" destId="{00C5A612-DA7D-4C6C-8BBC-98806AC73964}" srcOrd="13" destOrd="0" presId="urn:microsoft.com/office/officeart/2005/8/layout/cycle8"/>
    <dgm:cxn modelId="{1937513C-6693-48EC-909D-4351DF80B888}" type="presParOf" srcId="{28BEC8D7-3DF8-4327-9758-8C41B36E1046}" destId="{A5539060-36B5-4A6A-89C7-EA1EF45B39A2}" srcOrd="14" destOrd="0" presId="urn:microsoft.com/office/officeart/2005/8/layout/cycle8"/>
    <dgm:cxn modelId="{0D2B7A5C-9F11-44B8-877C-08D1C7D7F967}" type="presParOf" srcId="{28BEC8D7-3DF8-4327-9758-8C41B36E1046}" destId="{459DEEEF-160E-497B-8C25-19F536ED9C48}" srcOrd="15" destOrd="0" presId="urn:microsoft.com/office/officeart/2005/8/layout/cycle8"/>
    <dgm:cxn modelId="{2D1AFCB2-31C2-41F6-9C5F-A20906C66582}" type="presParOf" srcId="{28BEC8D7-3DF8-4327-9758-8C41B36E1046}" destId="{0E22E6D6-945E-4969-94A9-631F76C5D5FB}" srcOrd="16" destOrd="0" presId="urn:microsoft.com/office/officeart/2005/8/layout/cycle8"/>
    <dgm:cxn modelId="{B4BCB529-58CC-40B4-9CE8-79EA66B08F64}" type="presParOf" srcId="{28BEC8D7-3DF8-4327-9758-8C41B36E1046}" destId="{263B528F-6490-446C-A88E-7D64CFB11334}" srcOrd="17" destOrd="0" presId="urn:microsoft.com/office/officeart/2005/8/layout/cycle8"/>
    <dgm:cxn modelId="{6F40B54E-B820-4244-90E7-765844B747A4}" type="presParOf" srcId="{28BEC8D7-3DF8-4327-9758-8C41B36E1046}" destId="{009C86DF-E1E0-4F4E-814E-98142F032C66}" srcOrd="18" destOrd="0" presId="urn:microsoft.com/office/officeart/2005/8/layout/cycle8"/>
    <dgm:cxn modelId="{8A3255AF-CB4E-4D37-AE95-DA18A95B5FCF}" type="presParOf" srcId="{28BEC8D7-3DF8-4327-9758-8C41B36E1046}" destId="{9BCCD3BB-6E48-43BE-A5AA-5B6A9D1A8B9A}"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81298-A73F-4627-B08A-CAF982DC5AA2}" type="doc">
      <dgm:prSet loTypeId="urn:microsoft.com/office/officeart/2005/8/layout/vList5" loCatId="list" qsTypeId="urn:microsoft.com/office/officeart/2005/8/quickstyle/simple5" qsCatId="simple" csTypeId="urn:microsoft.com/office/officeart/2005/8/colors/accent2_2" csCatId="accent2" phldr="1"/>
      <dgm:spPr/>
      <dgm:t>
        <a:bodyPr/>
        <a:lstStyle/>
        <a:p>
          <a:endParaRPr lang="en-US"/>
        </a:p>
      </dgm:t>
    </dgm:pt>
    <dgm:pt modelId="{ECB9523F-7B33-4A9B-AFAA-FFDD62C93164}">
      <dgm:prSet/>
      <dgm:spPr/>
      <dgm:t>
        <a:bodyPr/>
        <a:lstStyle/>
        <a:p>
          <a:pPr rtl="0"/>
          <a:r>
            <a:rPr lang="en-US" u="none" dirty="0" smtClean="0"/>
            <a:t>Add to Collection</a:t>
          </a:r>
          <a:endParaRPr lang="en-US" u="none" dirty="0"/>
        </a:p>
      </dgm:t>
    </dgm:pt>
    <dgm:pt modelId="{BA5FD8FE-19F7-40FE-A052-0675BDAE7A9E}" type="parTrans" cxnId="{259D1B16-758A-4601-ACC5-C6156F6334DC}">
      <dgm:prSet/>
      <dgm:spPr/>
      <dgm:t>
        <a:bodyPr/>
        <a:lstStyle/>
        <a:p>
          <a:endParaRPr lang="en-US"/>
        </a:p>
      </dgm:t>
    </dgm:pt>
    <dgm:pt modelId="{879EDAC4-6740-4940-B4F8-EFF0E08C04E9}" type="sibTrans" cxnId="{259D1B16-758A-4601-ACC5-C6156F6334DC}">
      <dgm:prSet/>
      <dgm:spPr/>
      <dgm:t>
        <a:bodyPr/>
        <a:lstStyle/>
        <a:p>
          <a:endParaRPr lang="en-US"/>
        </a:p>
      </dgm:t>
    </dgm:pt>
    <dgm:pt modelId="{BC1D6605-1B25-4C1D-9D95-D77568A8CC39}">
      <dgm:prSet/>
      <dgm:spPr/>
      <dgm:t>
        <a:bodyPr/>
        <a:lstStyle/>
        <a:p>
          <a:pPr rtl="0"/>
          <a:r>
            <a:rPr lang="en-US" u="none" dirty="0" smtClean="0"/>
            <a:t>New Collection</a:t>
          </a:r>
          <a:endParaRPr lang="en-US" u="none" dirty="0"/>
        </a:p>
      </dgm:t>
    </dgm:pt>
    <dgm:pt modelId="{896D0C5C-4D6E-4F7E-B9F6-3EBE12E87894}" type="parTrans" cxnId="{9FFDF5D3-0B35-45F0-BDC2-50A6FF231A28}">
      <dgm:prSet/>
      <dgm:spPr/>
      <dgm:t>
        <a:bodyPr/>
        <a:lstStyle/>
        <a:p>
          <a:endParaRPr lang="en-US"/>
        </a:p>
      </dgm:t>
    </dgm:pt>
    <dgm:pt modelId="{87861797-5EF4-4FA5-9CF2-2162DD9BA86C}" type="sibTrans" cxnId="{9FFDF5D3-0B35-45F0-BDC2-50A6FF231A28}">
      <dgm:prSet/>
      <dgm:spPr/>
      <dgm:t>
        <a:bodyPr/>
        <a:lstStyle/>
        <a:p>
          <a:endParaRPr lang="en-US"/>
        </a:p>
      </dgm:t>
    </dgm:pt>
    <dgm:pt modelId="{9A8AD619-5AF5-45BC-AD55-74CC31A26CFA}">
      <dgm:prSet/>
      <dgm:spPr/>
      <dgm:t>
        <a:bodyPr/>
        <a:lstStyle/>
        <a:p>
          <a:pPr rtl="0"/>
          <a:r>
            <a:rPr lang="en-US" u="none" dirty="0" smtClean="0"/>
            <a:t>Remove from Collection</a:t>
          </a:r>
          <a:endParaRPr lang="en-US" u="none" dirty="0"/>
        </a:p>
      </dgm:t>
    </dgm:pt>
    <dgm:pt modelId="{7022DC82-4404-46B0-94F0-AC5292D443F7}" type="parTrans" cxnId="{A9225363-28A4-4002-AD4D-CC06AADFC333}">
      <dgm:prSet/>
      <dgm:spPr/>
      <dgm:t>
        <a:bodyPr/>
        <a:lstStyle/>
        <a:p>
          <a:endParaRPr lang="en-US"/>
        </a:p>
      </dgm:t>
    </dgm:pt>
    <dgm:pt modelId="{567A5AE5-9366-45F9-9942-2ACE0EC3499D}" type="sibTrans" cxnId="{A9225363-28A4-4002-AD4D-CC06AADFC333}">
      <dgm:prSet/>
      <dgm:spPr/>
      <dgm:t>
        <a:bodyPr/>
        <a:lstStyle/>
        <a:p>
          <a:endParaRPr lang="en-US"/>
        </a:p>
      </dgm:t>
    </dgm:pt>
    <dgm:pt modelId="{ABF77E3A-5F30-483A-8AB2-8D245ED8FC00}">
      <dgm:prSet/>
      <dgm:spPr/>
      <dgm:t>
        <a:bodyPr/>
        <a:lstStyle/>
        <a:p>
          <a:pPr rtl="0"/>
          <a:r>
            <a:rPr lang="en-US" u="none" dirty="0" smtClean="0"/>
            <a:t>Add Resources</a:t>
          </a:r>
          <a:endParaRPr lang="en-US" u="none" dirty="0"/>
        </a:p>
      </dgm:t>
    </dgm:pt>
    <dgm:pt modelId="{EF340418-3517-47C8-94E8-FE3DABCED69C}" type="parTrans" cxnId="{ADEE9521-67D0-4855-9359-3A266B90B208}">
      <dgm:prSet/>
      <dgm:spPr/>
      <dgm:t>
        <a:bodyPr/>
        <a:lstStyle/>
        <a:p>
          <a:endParaRPr lang="en-US"/>
        </a:p>
      </dgm:t>
    </dgm:pt>
    <dgm:pt modelId="{3E7BC9DB-E286-483F-BB22-16B46467594B}" type="sibTrans" cxnId="{ADEE9521-67D0-4855-9359-3A266B90B208}">
      <dgm:prSet/>
      <dgm:spPr/>
      <dgm:t>
        <a:bodyPr/>
        <a:lstStyle/>
        <a:p>
          <a:endParaRPr lang="en-US"/>
        </a:p>
      </dgm:t>
    </dgm:pt>
    <dgm:pt modelId="{92A1B9C2-78AD-41CD-ADFF-F5DFA40FADC9}">
      <dgm:prSet/>
      <dgm:spPr/>
      <dgm:t>
        <a:bodyPr/>
        <a:lstStyle/>
        <a:p>
          <a:pPr rtl="0"/>
          <a:r>
            <a:rPr lang="en-US" u="none" dirty="0" smtClean="0">
              <a:solidFill>
                <a:schemeClr val="accent2"/>
              </a:solidFill>
            </a:rPr>
            <a:t>Adds the currently selected resource(s) to an existing collection (as specified by the administrator)</a:t>
          </a:r>
          <a:endParaRPr lang="en-US" u="none" dirty="0">
            <a:solidFill>
              <a:schemeClr val="accent2"/>
            </a:solidFill>
          </a:endParaRPr>
        </a:p>
      </dgm:t>
    </dgm:pt>
    <dgm:pt modelId="{6A762764-369C-4379-8102-C0952B38EFC7}" type="parTrans" cxnId="{8E0AC45A-7DE9-43F7-B954-1459E20A5357}">
      <dgm:prSet/>
      <dgm:spPr/>
      <dgm:t>
        <a:bodyPr/>
        <a:lstStyle/>
        <a:p>
          <a:endParaRPr lang="en-US"/>
        </a:p>
      </dgm:t>
    </dgm:pt>
    <dgm:pt modelId="{DC2497F0-B7E0-4823-AFFD-22E2FE001C5C}" type="sibTrans" cxnId="{8E0AC45A-7DE9-43F7-B954-1459E20A5357}">
      <dgm:prSet/>
      <dgm:spPr/>
      <dgm:t>
        <a:bodyPr/>
        <a:lstStyle/>
        <a:p>
          <a:endParaRPr lang="en-US"/>
        </a:p>
      </dgm:t>
    </dgm:pt>
    <dgm:pt modelId="{C7323E06-8AE6-4335-A5C9-21D518DA06B3}">
      <dgm:prSet/>
      <dgm:spPr/>
      <dgm:t>
        <a:bodyPr/>
        <a:lstStyle/>
        <a:p>
          <a:pPr rtl="0"/>
          <a:r>
            <a:rPr lang="en-US" u="none" dirty="0" smtClean="0">
              <a:solidFill>
                <a:schemeClr val="accent2"/>
              </a:solidFill>
            </a:rPr>
            <a:t>Adds the currently selected resource(s) to a new collection (as specified by the administrator)</a:t>
          </a:r>
          <a:endParaRPr lang="en-US" u="none" dirty="0">
            <a:solidFill>
              <a:schemeClr val="accent2"/>
            </a:solidFill>
          </a:endParaRPr>
        </a:p>
      </dgm:t>
    </dgm:pt>
    <dgm:pt modelId="{4F1F2EB4-929A-46C8-BC44-89D13D61B042}" type="parTrans" cxnId="{4562271C-8D6E-4C93-8378-A5E04A582445}">
      <dgm:prSet/>
      <dgm:spPr/>
      <dgm:t>
        <a:bodyPr/>
        <a:lstStyle/>
        <a:p>
          <a:endParaRPr lang="en-US"/>
        </a:p>
      </dgm:t>
    </dgm:pt>
    <dgm:pt modelId="{FD31F6C0-AC69-446E-BA03-2B8ADDDEB122}" type="sibTrans" cxnId="{4562271C-8D6E-4C93-8378-A5E04A582445}">
      <dgm:prSet/>
      <dgm:spPr/>
      <dgm:t>
        <a:bodyPr/>
        <a:lstStyle/>
        <a:p>
          <a:endParaRPr lang="en-US"/>
        </a:p>
      </dgm:t>
    </dgm:pt>
    <dgm:pt modelId="{81B746E3-DD8A-4243-AAB4-B9977A71C966}">
      <dgm:prSet/>
      <dgm:spPr/>
      <dgm:t>
        <a:bodyPr/>
        <a:lstStyle/>
        <a:p>
          <a:pPr rtl="0"/>
          <a:r>
            <a:rPr lang="en-US" u="none" dirty="0" smtClean="0">
              <a:solidFill>
                <a:schemeClr val="accent2"/>
              </a:solidFill>
            </a:rPr>
            <a:t>Removes the currently selected resource(s) from the current collection</a:t>
          </a:r>
          <a:endParaRPr lang="en-US" u="none" dirty="0">
            <a:solidFill>
              <a:schemeClr val="accent2"/>
            </a:solidFill>
          </a:endParaRPr>
        </a:p>
      </dgm:t>
    </dgm:pt>
    <dgm:pt modelId="{938175D3-9301-4D4B-B17A-06BFCD21155B}" type="parTrans" cxnId="{4E836B5A-FB5F-439D-AAD7-14C4B9D63F33}">
      <dgm:prSet/>
      <dgm:spPr/>
      <dgm:t>
        <a:bodyPr/>
        <a:lstStyle/>
        <a:p>
          <a:endParaRPr lang="en-US"/>
        </a:p>
      </dgm:t>
    </dgm:pt>
    <dgm:pt modelId="{16F8B6CB-14CF-4466-9FD2-5DF968934FAA}" type="sibTrans" cxnId="{4E836B5A-FB5F-439D-AAD7-14C4B9D63F33}">
      <dgm:prSet/>
      <dgm:spPr/>
      <dgm:t>
        <a:bodyPr/>
        <a:lstStyle/>
        <a:p>
          <a:endParaRPr lang="en-US"/>
        </a:p>
      </dgm:t>
    </dgm:pt>
    <dgm:pt modelId="{D9B3109B-47D3-4951-AD68-DED5CD8AEC48}">
      <dgm:prSet/>
      <dgm:spPr/>
      <dgm:t>
        <a:bodyPr/>
        <a:lstStyle/>
        <a:p>
          <a:pPr rtl="0"/>
          <a:r>
            <a:rPr lang="en-US" u="none" dirty="0" smtClean="0">
              <a:solidFill>
                <a:schemeClr val="accent2"/>
              </a:solidFill>
            </a:rPr>
            <a:t>Launches a dialog that allows administrators to search for resources and add create direct membership rules</a:t>
          </a:r>
          <a:endParaRPr lang="en-US" u="none" dirty="0">
            <a:solidFill>
              <a:schemeClr val="accent2"/>
            </a:solidFill>
          </a:endParaRPr>
        </a:p>
      </dgm:t>
    </dgm:pt>
    <dgm:pt modelId="{7AF43CC0-0390-47D2-A409-A0317AEC138B}" type="parTrans" cxnId="{132630C4-50F1-4E4A-B5B0-614774ED1C16}">
      <dgm:prSet/>
      <dgm:spPr/>
      <dgm:t>
        <a:bodyPr/>
        <a:lstStyle/>
        <a:p>
          <a:endParaRPr lang="en-US"/>
        </a:p>
      </dgm:t>
    </dgm:pt>
    <dgm:pt modelId="{04F34198-F39E-49C0-8B12-4D6C0FCA9B8B}" type="sibTrans" cxnId="{132630C4-50F1-4E4A-B5B0-614774ED1C16}">
      <dgm:prSet/>
      <dgm:spPr/>
      <dgm:t>
        <a:bodyPr/>
        <a:lstStyle/>
        <a:p>
          <a:endParaRPr lang="en-US"/>
        </a:p>
      </dgm:t>
    </dgm:pt>
    <dgm:pt modelId="{263CBE48-97E6-44CD-9C78-0E1B1C9CEB6D}" type="pres">
      <dgm:prSet presAssocID="{D4381298-A73F-4627-B08A-CAF982DC5AA2}" presName="Name0" presStyleCnt="0">
        <dgm:presLayoutVars>
          <dgm:dir/>
          <dgm:animLvl val="lvl"/>
          <dgm:resizeHandles val="exact"/>
        </dgm:presLayoutVars>
      </dgm:prSet>
      <dgm:spPr/>
      <dgm:t>
        <a:bodyPr/>
        <a:lstStyle/>
        <a:p>
          <a:endParaRPr lang="en-US"/>
        </a:p>
      </dgm:t>
    </dgm:pt>
    <dgm:pt modelId="{A7F45170-2C16-48BA-BEFF-7105342DFEE9}" type="pres">
      <dgm:prSet presAssocID="{ECB9523F-7B33-4A9B-AFAA-FFDD62C93164}" presName="linNode" presStyleCnt="0"/>
      <dgm:spPr/>
    </dgm:pt>
    <dgm:pt modelId="{46947D0B-FB34-4BCB-8279-5EA33E94BAC8}" type="pres">
      <dgm:prSet presAssocID="{ECB9523F-7B33-4A9B-AFAA-FFDD62C93164}" presName="parentText" presStyleLbl="node1" presStyleIdx="0" presStyleCnt="4">
        <dgm:presLayoutVars>
          <dgm:chMax val="1"/>
          <dgm:bulletEnabled val="1"/>
        </dgm:presLayoutVars>
      </dgm:prSet>
      <dgm:spPr/>
      <dgm:t>
        <a:bodyPr/>
        <a:lstStyle/>
        <a:p>
          <a:endParaRPr lang="en-US"/>
        </a:p>
      </dgm:t>
    </dgm:pt>
    <dgm:pt modelId="{14E308BA-BFCC-47FE-AF7E-39884E35BA9A}" type="pres">
      <dgm:prSet presAssocID="{ECB9523F-7B33-4A9B-AFAA-FFDD62C93164}" presName="descendantText" presStyleLbl="alignAccFollowNode1" presStyleIdx="0" presStyleCnt="4">
        <dgm:presLayoutVars>
          <dgm:bulletEnabled val="1"/>
        </dgm:presLayoutVars>
      </dgm:prSet>
      <dgm:spPr/>
      <dgm:t>
        <a:bodyPr/>
        <a:lstStyle/>
        <a:p>
          <a:endParaRPr lang="en-US"/>
        </a:p>
      </dgm:t>
    </dgm:pt>
    <dgm:pt modelId="{CF102134-9368-445B-87E2-5848429475D7}" type="pres">
      <dgm:prSet presAssocID="{879EDAC4-6740-4940-B4F8-EFF0E08C04E9}" presName="sp" presStyleCnt="0"/>
      <dgm:spPr/>
    </dgm:pt>
    <dgm:pt modelId="{8F5B4587-7A0A-4A07-9D47-979ECF7E3AF3}" type="pres">
      <dgm:prSet presAssocID="{BC1D6605-1B25-4C1D-9D95-D77568A8CC39}" presName="linNode" presStyleCnt="0"/>
      <dgm:spPr/>
    </dgm:pt>
    <dgm:pt modelId="{7764449A-DF0A-4A71-B7FF-D619019247A5}" type="pres">
      <dgm:prSet presAssocID="{BC1D6605-1B25-4C1D-9D95-D77568A8CC39}" presName="parentText" presStyleLbl="node1" presStyleIdx="1" presStyleCnt="4">
        <dgm:presLayoutVars>
          <dgm:chMax val="1"/>
          <dgm:bulletEnabled val="1"/>
        </dgm:presLayoutVars>
      </dgm:prSet>
      <dgm:spPr/>
      <dgm:t>
        <a:bodyPr/>
        <a:lstStyle/>
        <a:p>
          <a:endParaRPr lang="en-US"/>
        </a:p>
      </dgm:t>
    </dgm:pt>
    <dgm:pt modelId="{99F8669F-A1CD-4CF5-838C-84F5DDA94D08}" type="pres">
      <dgm:prSet presAssocID="{BC1D6605-1B25-4C1D-9D95-D77568A8CC39}" presName="descendantText" presStyleLbl="alignAccFollowNode1" presStyleIdx="1" presStyleCnt="4">
        <dgm:presLayoutVars>
          <dgm:bulletEnabled val="1"/>
        </dgm:presLayoutVars>
      </dgm:prSet>
      <dgm:spPr/>
      <dgm:t>
        <a:bodyPr/>
        <a:lstStyle/>
        <a:p>
          <a:endParaRPr lang="en-US"/>
        </a:p>
      </dgm:t>
    </dgm:pt>
    <dgm:pt modelId="{454DFAC9-C0B7-4D0B-A677-8403EDE75C62}" type="pres">
      <dgm:prSet presAssocID="{87861797-5EF4-4FA5-9CF2-2162DD9BA86C}" presName="sp" presStyleCnt="0"/>
      <dgm:spPr/>
    </dgm:pt>
    <dgm:pt modelId="{D5AD7D21-15C3-4525-8557-AEC2ACDBD29D}" type="pres">
      <dgm:prSet presAssocID="{9A8AD619-5AF5-45BC-AD55-74CC31A26CFA}" presName="linNode" presStyleCnt="0"/>
      <dgm:spPr/>
    </dgm:pt>
    <dgm:pt modelId="{0260ABB2-EF1F-4949-9695-04F3C3369750}" type="pres">
      <dgm:prSet presAssocID="{9A8AD619-5AF5-45BC-AD55-74CC31A26CFA}" presName="parentText" presStyleLbl="node1" presStyleIdx="2" presStyleCnt="4">
        <dgm:presLayoutVars>
          <dgm:chMax val="1"/>
          <dgm:bulletEnabled val="1"/>
        </dgm:presLayoutVars>
      </dgm:prSet>
      <dgm:spPr/>
      <dgm:t>
        <a:bodyPr/>
        <a:lstStyle/>
        <a:p>
          <a:endParaRPr lang="en-US"/>
        </a:p>
      </dgm:t>
    </dgm:pt>
    <dgm:pt modelId="{D991267A-201F-4118-9267-AF053E1FC39F}" type="pres">
      <dgm:prSet presAssocID="{9A8AD619-5AF5-45BC-AD55-74CC31A26CFA}" presName="descendantText" presStyleLbl="alignAccFollowNode1" presStyleIdx="2" presStyleCnt="4">
        <dgm:presLayoutVars>
          <dgm:bulletEnabled val="1"/>
        </dgm:presLayoutVars>
      </dgm:prSet>
      <dgm:spPr/>
      <dgm:t>
        <a:bodyPr/>
        <a:lstStyle/>
        <a:p>
          <a:endParaRPr lang="en-US"/>
        </a:p>
      </dgm:t>
    </dgm:pt>
    <dgm:pt modelId="{50A4B4A0-39BF-4592-B841-C08947C26A8C}" type="pres">
      <dgm:prSet presAssocID="{567A5AE5-9366-45F9-9942-2ACE0EC3499D}" presName="sp" presStyleCnt="0"/>
      <dgm:spPr/>
    </dgm:pt>
    <dgm:pt modelId="{339F1EB4-8AA7-4A05-AC7E-166A5285B66C}" type="pres">
      <dgm:prSet presAssocID="{ABF77E3A-5F30-483A-8AB2-8D245ED8FC00}" presName="linNode" presStyleCnt="0"/>
      <dgm:spPr/>
    </dgm:pt>
    <dgm:pt modelId="{1CD92381-D0D4-4C4C-94DF-222B5DB2267E}" type="pres">
      <dgm:prSet presAssocID="{ABF77E3A-5F30-483A-8AB2-8D245ED8FC00}" presName="parentText" presStyleLbl="node1" presStyleIdx="3" presStyleCnt="4">
        <dgm:presLayoutVars>
          <dgm:chMax val="1"/>
          <dgm:bulletEnabled val="1"/>
        </dgm:presLayoutVars>
      </dgm:prSet>
      <dgm:spPr/>
      <dgm:t>
        <a:bodyPr/>
        <a:lstStyle/>
        <a:p>
          <a:endParaRPr lang="en-US"/>
        </a:p>
      </dgm:t>
    </dgm:pt>
    <dgm:pt modelId="{A0EB4F19-A505-4D64-961E-108961E6F2E7}" type="pres">
      <dgm:prSet presAssocID="{ABF77E3A-5F30-483A-8AB2-8D245ED8FC00}" presName="descendantText" presStyleLbl="alignAccFollowNode1" presStyleIdx="3" presStyleCnt="4">
        <dgm:presLayoutVars>
          <dgm:bulletEnabled val="1"/>
        </dgm:presLayoutVars>
      </dgm:prSet>
      <dgm:spPr/>
      <dgm:t>
        <a:bodyPr/>
        <a:lstStyle/>
        <a:p>
          <a:endParaRPr lang="en-US"/>
        </a:p>
      </dgm:t>
    </dgm:pt>
  </dgm:ptLst>
  <dgm:cxnLst>
    <dgm:cxn modelId="{4562271C-8D6E-4C93-8378-A5E04A582445}" srcId="{BC1D6605-1B25-4C1D-9D95-D77568A8CC39}" destId="{C7323E06-8AE6-4335-A5C9-21D518DA06B3}" srcOrd="0" destOrd="0" parTransId="{4F1F2EB4-929A-46C8-BC44-89D13D61B042}" sibTransId="{FD31F6C0-AC69-446E-BA03-2B8ADDDEB122}"/>
    <dgm:cxn modelId="{A9225363-28A4-4002-AD4D-CC06AADFC333}" srcId="{D4381298-A73F-4627-B08A-CAF982DC5AA2}" destId="{9A8AD619-5AF5-45BC-AD55-74CC31A26CFA}" srcOrd="2" destOrd="0" parTransId="{7022DC82-4404-46B0-94F0-AC5292D443F7}" sibTransId="{567A5AE5-9366-45F9-9942-2ACE0EC3499D}"/>
    <dgm:cxn modelId="{132630C4-50F1-4E4A-B5B0-614774ED1C16}" srcId="{ABF77E3A-5F30-483A-8AB2-8D245ED8FC00}" destId="{D9B3109B-47D3-4951-AD68-DED5CD8AEC48}" srcOrd="0" destOrd="0" parTransId="{7AF43CC0-0390-47D2-A409-A0317AEC138B}" sibTransId="{04F34198-F39E-49C0-8B12-4D6C0FCA9B8B}"/>
    <dgm:cxn modelId="{595AC8CF-0AA4-4155-9627-57660E684DAC}" type="presOf" srcId="{ECB9523F-7B33-4A9B-AFAA-FFDD62C93164}" destId="{46947D0B-FB34-4BCB-8279-5EA33E94BAC8}" srcOrd="0" destOrd="0" presId="urn:microsoft.com/office/officeart/2005/8/layout/vList5"/>
    <dgm:cxn modelId="{9FFDF5D3-0B35-45F0-BDC2-50A6FF231A28}" srcId="{D4381298-A73F-4627-B08A-CAF982DC5AA2}" destId="{BC1D6605-1B25-4C1D-9D95-D77568A8CC39}" srcOrd="1" destOrd="0" parTransId="{896D0C5C-4D6E-4F7E-B9F6-3EBE12E87894}" sibTransId="{87861797-5EF4-4FA5-9CF2-2162DD9BA86C}"/>
    <dgm:cxn modelId="{8E0AC45A-7DE9-43F7-B954-1459E20A5357}" srcId="{ECB9523F-7B33-4A9B-AFAA-FFDD62C93164}" destId="{92A1B9C2-78AD-41CD-ADFF-F5DFA40FADC9}" srcOrd="0" destOrd="0" parTransId="{6A762764-369C-4379-8102-C0952B38EFC7}" sibTransId="{DC2497F0-B7E0-4823-AFFD-22E2FE001C5C}"/>
    <dgm:cxn modelId="{8EC2DB86-F846-460B-B619-61B1BA4EB96A}" type="presOf" srcId="{C7323E06-8AE6-4335-A5C9-21D518DA06B3}" destId="{99F8669F-A1CD-4CF5-838C-84F5DDA94D08}" srcOrd="0" destOrd="0" presId="urn:microsoft.com/office/officeart/2005/8/layout/vList5"/>
    <dgm:cxn modelId="{263BB1BC-C822-4018-8634-17B1ADDD09D7}" type="presOf" srcId="{D4381298-A73F-4627-B08A-CAF982DC5AA2}" destId="{263CBE48-97E6-44CD-9C78-0E1B1C9CEB6D}" srcOrd="0" destOrd="0" presId="urn:microsoft.com/office/officeart/2005/8/layout/vList5"/>
    <dgm:cxn modelId="{B775F966-7F87-4C5F-BBC1-C25C6CB658FE}" type="presOf" srcId="{9A8AD619-5AF5-45BC-AD55-74CC31A26CFA}" destId="{0260ABB2-EF1F-4949-9695-04F3C3369750}" srcOrd="0" destOrd="0" presId="urn:microsoft.com/office/officeart/2005/8/layout/vList5"/>
    <dgm:cxn modelId="{338CC58D-E598-4B79-976F-0165E11207AC}" type="presOf" srcId="{BC1D6605-1B25-4C1D-9D95-D77568A8CC39}" destId="{7764449A-DF0A-4A71-B7FF-D619019247A5}" srcOrd="0" destOrd="0" presId="urn:microsoft.com/office/officeart/2005/8/layout/vList5"/>
    <dgm:cxn modelId="{FDDE917B-FF4F-48AA-AC05-76532CB9418B}" type="presOf" srcId="{ABF77E3A-5F30-483A-8AB2-8D245ED8FC00}" destId="{1CD92381-D0D4-4C4C-94DF-222B5DB2267E}" srcOrd="0" destOrd="0" presId="urn:microsoft.com/office/officeart/2005/8/layout/vList5"/>
    <dgm:cxn modelId="{CFB4B3FA-0E20-468C-B08E-198EFAB00AD0}" type="presOf" srcId="{81B746E3-DD8A-4243-AAB4-B9977A71C966}" destId="{D991267A-201F-4118-9267-AF053E1FC39F}" srcOrd="0" destOrd="0" presId="urn:microsoft.com/office/officeart/2005/8/layout/vList5"/>
    <dgm:cxn modelId="{4E836B5A-FB5F-439D-AAD7-14C4B9D63F33}" srcId="{9A8AD619-5AF5-45BC-AD55-74CC31A26CFA}" destId="{81B746E3-DD8A-4243-AAB4-B9977A71C966}" srcOrd="0" destOrd="0" parTransId="{938175D3-9301-4D4B-B17A-06BFCD21155B}" sibTransId="{16F8B6CB-14CF-4466-9FD2-5DF968934FAA}"/>
    <dgm:cxn modelId="{ADEE9521-67D0-4855-9359-3A266B90B208}" srcId="{D4381298-A73F-4627-B08A-CAF982DC5AA2}" destId="{ABF77E3A-5F30-483A-8AB2-8D245ED8FC00}" srcOrd="3" destOrd="0" parTransId="{EF340418-3517-47C8-94E8-FE3DABCED69C}" sibTransId="{3E7BC9DB-E286-483F-BB22-16B46467594B}"/>
    <dgm:cxn modelId="{C1FAB72B-C4BF-4009-A400-AA9FD5967F03}" type="presOf" srcId="{D9B3109B-47D3-4951-AD68-DED5CD8AEC48}" destId="{A0EB4F19-A505-4D64-961E-108961E6F2E7}" srcOrd="0" destOrd="0" presId="urn:microsoft.com/office/officeart/2005/8/layout/vList5"/>
    <dgm:cxn modelId="{11A4FA94-840C-4184-B4AA-8CE01052ED9C}" type="presOf" srcId="{92A1B9C2-78AD-41CD-ADFF-F5DFA40FADC9}" destId="{14E308BA-BFCC-47FE-AF7E-39884E35BA9A}" srcOrd="0" destOrd="0" presId="urn:microsoft.com/office/officeart/2005/8/layout/vList5"/>
    <dgm:cxn modelId="{259D1B16-758A-4601-ACC5-C6156F6334DC}" srcId="{D4381298-A73F-4627-B08A-CAF982DC5AA2}" destId="{ECB9523F-7B33-4A9B-AFAA-FFDD62C93164}" srcOrd="0" destOrd="0" parTransId="{BA5FD8FE-19F7-40FE-A052-0675BDAE7A9E}" sibTransId="{879EDAC4-6740-4940-B4F8-EFF0E08C04E9}"/>
    <dgm:cxn modelId="{D7614CA8-023A-42F8-9D28-66F448B57C3E}" type="presParOf" srcId="{263CBE48-97E6-44CD-9C78-0E1B1C9CEB6D}" destId="{A7F45170-2C16-48BA-BEFF-7105342DFEE9}" srcOrd="0" destOrd="0" presId="urn:microsoft.com/office/officeart/2005/8/layout/vList5"/>
    <dgm:cxn modelId="{EDA7D39D-8DE8-47EB-8EF4-CA4ADF103B23}" type="presParOf" srcId="{A7F45170-2C16-48BA-BEFF-7105342DFEE9}" destId="{46947D0B-FB34-4BCB-8279-5EA33E94BAC8}" srcOrd="0" destOrd="0" presId="urn:microsoft.com/office/officeart/2005/8/layout/vList5"/>
    <dgm:cxn modelId="{29221DE6-3014-4A79-B0EE-C1C24D1F62D9}" type="presParOf" srcId="{A7F45170-2C16-48BA-BEFF-7105342DFEE9}" destId="{14E308BA-BFCC-47FE-AF7E-39884E35BA9A}" srcOrd="1" destOrd="0" presId="urn:microsoft.com/office/officeart/2005/8/layout/vList5"/>
    <dgm:cxn modelId="{7835AFA3-F347-464B-9738-09FE332D8AC4}" type="presParOf" srcId="{263CBE48-97E6-44CD-9C78-0E1B1C9CEB6D}" destId="{CF102134-9368-445B-87E2-5848429475D7}" srcOrd="1" destOrd="0" presId="urn:microsoft.com/office/officeart/2005/8/layout/vList5"/>
    <dgm:cxn modelId="{EB587447-E833-4635-A073-D534487C55AE}" type="presParOf" srcId="{263CBE48-97E6-44CD-9C78-0E1B1C9CEB6D}" destId="{8F5B4587-7A0A-4A07-9D47-979ECF7E3AF3}" srcOrd="2" destOrd="0" presId="urn:microsoft.com/office/officeart/2005/8/layout/vList5"/>
    <dgm:cxn modelId="{77E1EF91-8DF8-4DB2-8A73-A8682E3B30F8}" type="presParOf" srcId="{8F5B4587-7A0A-4A07-9D47-979ECF7E3AF3}" destId="{7764449A-DF0A-4A71-B7FF-D619019247A5}" srcOrd="0" destOrd="0" presId="urn:microsoft.com/office/officeart/2005/8/layout/vList5"/>
    <dgm:cxn modelId="{F59C9AC0-EBE4-47D1-93FF-A179BD2EE0FB}" type="presParOf" srcId="{8F5B4587-7A0A-4A07-9D47-979ECF7E3AF3}" destId="{99F8669F-A1CD-4CF5-838C-84F5DDA94D08}" srcOrd="1" destOrd="0" presId="urn:microsoft.com/office/officeart/2005/8/layout/vList5"/>
    <dgm:cxn modelId="{8343D781-D574-4845-B2E7-314B9F002600}" type="presParOf" srcId="{263CBE48-97E6-44CD-9C78-0E1B1C9CEB6D}" destId="{454DFAC9-C0B7-4D0B-A677-8403EDE75C62}" srcOrd="3" destOrd="0" presId="urn:microsoft.com/office/officeart/2005/8/layout/vList5"/>
    <dgm:cxn modelId="{D75075CD-825B-4383-A6F6-8E50527EC2D8}" type="presParOf" srcId="{263CBE48-97E6-44CD-9C78-0E1B1C9CEB6D}" destId="{D5AD7D21-15C3-4525-8557-AEC2ACDBD29D}" srcOrd="4" destOrd="0" presId="urn:microsoft.com/office/officeart/2005/8/layout/vList5"/>
    <dgm:cxn modelId="{4F0D8B39-8AA4-4780-9271-FEFEE321DC7C}" type="presParOf" srcId="{D5AD7D21-15C3-4525-8557-AEC2ACDBD29D}" destId="{0260ABB2-EF1F-4949-9695-04F3C3369750}" srcOrd="0" destOrd="0" presId="urn:microsoft.com/office/officeart/2005/8/layout/vList5"/>
    <dgm:cxn modelId="{6F773C97-9F5E-45FD-9706-7DFBBF17D3BC}" type="presParOf" srcId="{D5AD7D21-15C3-4525-8557-AEC2ACDBD29D}" destId="{D991267A-201F-4118-9267-AF053E1FC39F}" srcOrd="1" destOrd="0" presId="urn:microsoft.com/office/officeart/2005/8/layout/vList5"/>
    <dgm:cxn modelId="{6DCDA903-79C3-4466-84EF-DEDA5F91D418}" type="presParOf" srcId="{263CBE48-97E6-44CD-9C78-0E1B1C9CEB6D}" destId="{50A4B4A0-39BF-4592-B841-C08947C26A8C}" srcOrd="5" destOrd="0" presId="urn:microsoft.com/office/officeart/2005/8/layout/vList5"/>
    <dgm:cxn modelId="{1F559223-BB30-4CCF-A2AD-AA842F39901D}" type="presParOf" srcId="{263CBE48-97E6-44CD-9C78-0E1B1C9CEB6D}" destId="{339F1EB4-8AA7-4A05-AC7E-166A5285B66C}" srcOrd="6" destOrd="0" presId="urn:microsoft.com/office/officeart/2005/8/layout/vList5"/>
    <dgm:cxn modelId="{754B3713-8850-4187-B24F-526F64FD6C8B}" type="presParOf" srcId="{339F1EB4-8AA7-4A05-AC7E-166A5285B66C}" destId="{1CD92381-D0D4-4C4C-94DF-222B5DB2267E}" srcOrd="0" destOrd="0" presId="urn:microsoft.com/office/officeart/2005/8/layout/vList5"/>
    <dgm:cxn modelId="{D2E3D286-6DE5-44DD-A76B-8053BABD6C43}" type="presParOf" srcId="{339F1EB4-8AA7-4A05-AC7E-166A5285B66C}" destId="{A0EB4F19-A505-4D64-961E-108961E6F2E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A4B2A-DF73-4CC8-B60D-877C10F2CC4A}">
      <dsp:nvSpPr>
        <dsp:cNvPr id="0" name=""/>
        <dsp:cNvSpPr/>
      </dsp:nvSpPr>
      <dsp:spPr>
        <a:xfrm>
          <a:off x="2540536" y="213088"/>
          <a:ext cx="3066529" cy="2945583"/>
        </a:xfrm>
        <a:prstGeom prst="pie">
          <a:avLst>
            <a:gd name="adj1" fmla="val 16200000"/>
            <a:gd name="adj2" fmla="val 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perspectiveContrastingLeftFacing"/>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Power Planning</a:t>
          </a:r>
          <a:endParaRPr lang="en-US" sz="1400" kern="1200" dirty="0"/>
        </a:p>
      </dsp:txBody>
      <dsp:txXfrm>
        <a:off x="4168352" y="823595"/>
        <a:ext cx="1131695" cy="806528"/>
      </dsp:txXfrm>
    </dsp:sp>
    <dsp:sp modelId="{4874A3F8-B215-400D-920B-0C3382E58522}">
      <dsp:nvSpPr>
        <dsp:cNvPr id="0" name=""/>
        <dsp:cNvSpPr/>
      </dsp:nvSpPr>
      <dsp:spPr>
        <a:xfrm>
          <a:off x="2528002" y="311975"/>
          <a:ext cx="3091596" cy="2945583"/>
        </a:xfrm>
        <a:prstGeom prst="pie">
          <a:avLst>
            <a:gd name="adj1" fmla="val 0"/>
            <a:gd name="adj2" fmla="val 54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perspectiveContrastingLeftFacing"/>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Power Policy Configuration and Application</a:t>
          </a:r>
          <a:endParaRPr lang="en-US" sz="1400" kern="1200" dirty="0"/>
        </a:p>
      </dsp:txBody>
      <dsp:txXfrm>
        <a:off x="4169125" y="1840522"/>
        <a:ext cx="1140946" cy="806528"/>
      </dsp:txXfrm>
    </dsp:sp>
    <dsp:sp modelId="{05CB79C9-6E93-47CA-9EAF-BF8B2084FBE8}">
      <dsp:nvSpPr>
        <dsp:cNvPr id="0" name=""/>
        <dsp:cNvSpPr/>
      </dsp:nvSpPr>
      <dsp:spPr>
        <a:xfrm>
          <a:off x="2404711" y="311975"/>
          <a:ext cx="3140404" cy="2945583"/>
        </a:xfrm>
        <a:prstGeom prst="pie">
          <a:avLst>
            <a:gd name="adj1" fmla="val 5400000"/>
            <a:gd name="adj2" fmla="val 108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perspectiveContrastingLeftFacing"/>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Power Configuration,  Monitoring, Remediation</a:t>
          </a:r>
          <a:endParaRPr lang="en-US" sz="1400" kern="1200" dirty="0"/>
        </a:p>
      </dsp:txBody>
      <dsp:txXfrm>
        <a:off x="2719125" y="1840522"/>
        <a:ext cx="1158958" cy="806528"/>
      </dsp:txXfrm>
    </dsp:sp>
    <dsp:sp modelId="{7C7FC0E8-C5B3-495D-AD82-7D2B494C2F50}">
      <dsp:nvSpPr>
        <dsp:cNvPr id="0" name=""/>
        <dsp:cNvSpPr/>
      </dsp:nvSpPr>
      <dsp:spPr>
        <a:xfrm>
          <a:off x="2502121" y="213088"/>
          <a:ext cx="2945583" cy="2945583"/>
        </a:xfrm>
        <a:prstGeom prst="pie">
          <a:avLst>
            <a:gd name="adj1" fmla="val 10800000"/>
            <a:gd name="adj2" fmla="val 162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perspectiveContrastingLeftFacing"/>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Power Savings Reporting</a:t>
          </a:r>
          <a:endParaRPr lang="en-US" sz="1400" kern="1200" dirty="0"/>
        </a:p>
      </dsp:txBody>
      <dsp:txXfrm>
        <a:off x="2797030" y="823595"/>
        <a:ext cx="1087060" cy="806528"/>
      </dsp:txXfrm>
    </dsp:sp>
    <dsp:sp modelId="{0E22E6D6-945E-4969-94A9-631F76C5D5FB}">
      <dsp:nvSpPr>
        <dsp:cNvPr id="0" name=""/>
        <dsp:cNvSpPr/>
      </dsp:nvSpPr>
      <dsp:spPr>
        <a:xfrm>
          <a:off x="2417893" y="30742"/>
          <a:ext cx="3310274" cy="3310274"/>
        </a:xfrm>
        <a:prstGeom prst="circularArrow">
          <a:avLst>
            <a:gd name="adj1" fmla="val 5085"/>
            <a:gd name="adj2" fmla="val 327528"/>
            <a:gd name="adj3" fmla="val 21272472"/>
            <a:gd name="adj4" fmla="val 16200000"/>
            <a:gd name="adj5" fmla="val 5932"/>
          </a:avLst>
        </a:prstGeom>
        <a:gradFill rotWithShape="0">
          <a:gsLst>
            <a:gs pos="0">
              <a:schemeClr val="accent3">
                <a:tint val="60000"/>
                <a:hueOff val="0"/>
                <a:satOff val="0"/>
                <a:lumOff val="0"/>
                <a:alphaOff val="0"/>
                <a:shade val="51000"/>
                <a:satMod val="130000"/>
              </a:schemeClr>
            </a:gs>
            <a:gs pos="80000">
              <a:schemeClr val="accent3">
                <a:tint val="60000"/>
                <a:hueOff val="0"/>
                <a:satOff val="0"/>
                <a:lumOff val="0"/>
                <a:alphaOff val="0"/>
                <a:shade val="93000"/>
                <a:satMod val="130000"/>
              </a:schemeClr>
            </a:gs>
            <a:gs pos="100000">
              <a:schemeClr val="accent3">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63B528F-6490-446C-A88E-7D64CFB11334}">
      <dsp:nvSpPr>
        <dsp:cNvPr id="0" name=""/>
        <dsp:cNvSpPr/>
      </dsp:nvSpPr>
      <dsp:spPr>
        <a:xfrm>
          <a:off x="2459866" y="135323"/>
          <a:ext cx="3310274" cy="3310274"/>
        </a:xfrm>
        <a:prstGeom prst="circularArrow">
          <a:avLst>
            <a:gd name="adj1" fmla="val 5085"/>
            <a:gd name="adj2" fmla="val 327528"/>
            <a:gd name="adj3" fmla="val 5072472"/>
            <a:gd name="adj4" fmla="val 0"/>
            <a:gd name="adj5" fmla="val 5932"/>
          </a:avLst>
        </a:prstGeom>
        <a:gradFill rotWithShape="0">
          <a:gsLst>
            <a:gs pos="0">
              <a:schemeClr val="accent3">
                <a:tint val="60000"/>
                <a:hueOff val="0"/>
                <a:satOff val="0"/>
                <a:lumOff val="0"/>
                <a:alphaOff val="0"/>
                <a:shade val="51000"/>
                <a:satMod val="130000"/>
              </a:schemeClr>
            </a:gs>
            <a:gs pos="80000">
              <a:schemeClr val="accent3">
                <a:tint val="60000"/>
                <a:hueOff val="0"/>
                <a:satOff val="0"/>
                <a:lumOff val="0"/>
                <a:alphaOff val="0"/>
                <a:shade val="93000"/>
                <a:satMod val="130000"/>
              </a:schemeClr>
            </a:gs>
            <a:gs pos="100000">
              <a:schemeClr val="accent3">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09C86DF-E1E0-4F4E-814E-98142F032C66}">
      <dsp:nvSpPr>
        <dsp:cNvPr id="0" name=""/>
        <dsp:cNvSpPr/>
      </dsp:nvSpPr>
      <dsp:spPr>
        <a:xfrm>
          <a:off x="2318506" y="129629"/>
          <a:ext cx="3310274" cy="3310274"/>
        </a:xfrm>
        <a:prstGeom prst="circularArrow">
          <a:avLst>
            <a:gd name="adj1" fmla="val 5085"/>
            <a:gd name="adj2" fmla="val 327528"/>
            <a:gd name="adj3" fmla="val 10472472"/>
            <a:gd name="adj4" fmla="val 5400000"/>
            <a:gd name="adj5" fmla="val 5932"/>
          </a:avLst>
        </a:prstGeom>
        <a:gradFill rotWithShape="0">
          <a:gsLst>
            <a:gs pos="0">
              <a:schemeClr val="accent3">
                <a:tint val="60000"/>
                <a:hueOff val="0"/>
                <a:satOff val="0"/>
                <a:lumOff val="0"/>
                <a:alphaOff val="0"/>
                <a:shade val="51000"/>
                <a:satMod val="130000"/>
              </a:schemeClr>
            </a:gs>
            <a:gs pos="80000">
              <a:schemeClr val="accent3">
                <a:tint val="60000"/>
                <a:hueOff val="0"/>
                <a:satOff val="0"/>
                <a:lumOff val="0"/>
                <a:alphaOff val="0"/>
                <a:shade val="93000"/>
                <a:satMod val="130000"/>
              </a:schemeClr>
            </a:gs>
            <a:gs pos="100000">
              <a:schemeClr val="accent3">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BCCD3BB-6E48-43BE-A5AA-5B6A9D1A8B9A}">
      <dsp:nvSpPr>
        <dsp:cNvPr id="0" name=""/>
        <dsp:cNvSpPr/>
      </dsp:nvSpPr>
      <dsp:spPr>
        <a:xfrm>
          <a:off x="2319775" y="30742"/>
          <a:ext cx="3310274" cy="3310274"/>
        </a:xfrm>
        <a:prstGeom prst="circularArrow">
          <a:avLst>
            <a:gd name="adj1" fmla="val 5085"/>
            <a:gd name="adj2" fmla="val 327528"/>
            <a:gd name="adj3" fmla="val 15872472"/>
            <a:gd name="adj4" fmla="val 10800000"/>
            <a:gd name="adj5" fmla="val 5932"/>
          </a:avLst>
        </a:prstGeom>
        <a:gradFill rotWithShape="0">
          <a:gsLst>
            <a:gs pos="0">
              <a:schemeClr val="accent3">
                <a:tint val="60000"/>
                <a:hueOff val="0"/>
                <a:satOff val="0"/>
                <a:lumOff val="0"/>
                <a:alphaOff val="0"/>
                <a:shade val="51000"/>
                <a:satMod val="130000"/>
              </a:schemeClr>
            </a:gs>
            <a:gs pos="80000">
              <a:schemeClr val="accent3">
                <a:tint val="60000"/>
                <a:hueOff val="0"/>
                <a:satOff val="0"/>
                <a:lumOff val="0"/>
                <a:alphaOff val="0"/>
                <a:shade val="93000"/>
                <a:satMod val="130000"/>
              </a:schemeClr>
            </a:gs>
            <a:gs pos="100000">
              <a:schemeClr val="accent3">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308BA-BFCC-47FE-AF7E-39884E35BA9A}">
      <dsp:nvSpPr>
        <dsp:cNvPr id="0" name=""/>
        <dsp:cNvSpPr/>
      </dsp:nvSpPr>
      <dsp:spPr>
        <a:xfrm rot="5400000">
          <a:off x="7116420" y="-2971286"/>
          <a:ext cx="962561" cy="71507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u="none" kern="1200" dirty="0" smtClean="0">
              <a:solidFill>
                <a:schemeClr val="accent2"/>
              </a:solidFill>
            </a:rPr>
            <a:t>Adds the currently selected resource(s) to an existing collection (as specified by the administrator)</a:t>
          </a:r>
          <a:endParaRPr lang="en-US" sz="2200" u="none" kern="1200" dirty="0">
            <a:solidFill>
              <a:schemeClr val="accent2"/>
            </a:solidFill>
          </a:endParaRPr>
        </a:p>
      </dsp:txBody>
      <dsp:txXfrm rot="-5400000">
        <a:off x="4022312" y="169810"/>
        <a:ext cx="7103789" cy="868585"/>
      </dsp:txXfrm>
    </dsp:sp>
    <dsp:sp modelId="{46947D0B-FB34-4BCB-8279-5EA33E94BAC8}">
      <dsp:nvSpPr>
        <dsp:cNvPr id="0" name=""/>
        <dsp:cNvSpPr/>
      </dsp:nvSpPr>
      <dsp:spPr>
        <a:xfrm>
          <a:off x="0" y="2501"/>
          <a:ext cx="4022312" cy="12032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u="none" kern="1200" dirty="0" smtClean="0"/>
            <a:t>Add to Collection</a:t>
          </a:r>
          <a:endParaRPr lang="en-US" sz="3100" u="none" kern="1200" dirty="0"/>
        </a:p>
      </dsp:txBody>
      <dsp:txXfrm>
        <a:off x="58735" y="61236"/>
        <a:ext cx="3904842" cy="1085731"/>
      </dsp:txXfrm>
    </dsp:sp>
    <dsp:sp modelId="{99F8669F-A1CD-4CF5-838C-84F5DDA94D08}">
      <dsp:nvSpPr>
        <dsp:cNvPr id="0" name=""/>
        <dsp:cNvSpPr/>
      </dsp:nvSpPr>
      <dsp:spPr>
        <a:xfrm rot="5400000">
          <a:off x="7116420" y="-1707924"/>
          <a:ext cx="962561" cy="71507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u="none" kern="1200" dirty="0" smtClean="0">
              <a:solidFill>
                <a:schemeClr val="accent2"/>
              </a:solidFill>
            </a:rPr>
            <a:t>Adds the currently selected resource(s) to a new collection (as specified by the administrator)</a:t>
          </a:r>
          <a:endParaRPr lang="en-US" sz="2200" u="none" kern="1200" dirty="0">
            <a:solidFill>
              <a:schemeClr val="accent2"/>
            </a:solidFill>
          </a:endParaRPr>
        </a:p>
      </dsp:txBody>
      <dsp:txXfrm rot="-5400000">
        <a:off x="4022312" y="1433172"/>
        <a:ext cx="7103789" cy="868585"/>
      </dsp:txXfrm>
    </dsp:sp>
    <dsp:sp modelId="{7764449A-DF0A-4A71-B7FF-D619019247A5}">
      <dsp:nvSpPr>
        <dsp:cNvPr id="0" name=""/>
        <dsp:cNvSpPr/>
      </dsp:nvSpPr>
      <dsp:spPr>
        <a:xfrm>
          <a:off x="0" y="1265863"/>
          <a:ext cx="4022312" cy="12032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u="none" kern="1200" dirty="0" smtClean="0"/>
            <a:t>New Collection</a:t>
          </a:r>
          <a:endParaRPr lang="en-US" sz="3100" u="none" kern="1200" dirty="0"/>
        </a:p>
      </dsp:txBody>
      <dsp:txXfrm>
        <a:off x="58735" y="1324598"/>
        <a:ext cx="3904842" cy="1085731"/>
      </dsp:txXfrm>
    </dsp:sp>
    <dsp:sp modelId="{D991267A-201F-4118-9267-AF053E1FC39F}">
      <dsp:nvSpPr>
        <dsp:cNvPr id="0" name=""/>
        <dsp:cNvSpPr/>
      </dsp:nvSpPr>
      <dsp:spPr>
        <a:xfrm rot="5400000">
          <a:off x="7116420" y="-444562"/>
          <a:ext cx="962561" cy="71507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u="none" kern="1200" dirty="0" smtClean="0">
              <a:solidFill>
                <a:schemeClr val="accent2"/>
              </a:solidFill>
            </a:rPr>
            <a:t>Removes the currently selected resource(s) from the current collection</a:t>
          </a:r>
          <a:endParaRPr lang="en-US" sz="2200" u="none" kern="1200" dirty="0">
            <a:solidFill>
              <a:schemeClr val="accent2"/>
            </a:solidFill>
          </a:endParaRPr>
        </a:p>
      </dsp:txBody>
      <dsp:txXfrm rot="-5400000">
        <a:off x="4022312" y="2696534"/>
        <a:ext cx="7103789" cy="868585"/>
      </dsp:txXfrm>
    </dsp:sp>
    <dsp:sp modelId="{0260ABB2-EF1F-4949-9695-04F3C3369750}">
      <dsp:nvSpPr>
        <dsp:cNvPr id="0" name=""/>
        <dsp:cNvSpPr/>
      </dsp:nvSpPr>
      <dsp:spPr>
        <a:xfrm>
          <a:off x="0" y="2529225"/>
          <a:ext cx="4022312" cy="12032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u="none" kern="1200" dirty="0" smtClean="0"/>
            <a:t>Remove from Collection</a:t>
          </a:r>
          <a:endParaRPr lang="en-US" sz="3100" u="none" kern="1200" dirty="0"/>
        </a:p>
      </dsp:txBody>
      <dsp:txXfrm>
        <a:off x="58735" y="2587960"/>
        <a:ext cx="3904842" cy="1085731"/>
      </dsp:txXfrm>
    </dsp:sp>
    <dsp:sp modelId="{A0EB4F19-A505-4D64-961E-108961E6F2E7}">
      <dsp:nvSpPr>
        <dsp:cNvPr id="0" name=""/>
        <dsp:cNvSpPr/>
      </dsp:nvSpPr>
      <dsp:spPr>
        <a:xfrm rot="5400000">
          <a:off x="7116420" y="818799"/>
          <a:ext cx="962561" cy="71507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u="none" kern="1200" dirty="0" smtClean="0">
              <a:solidFill>
                <a:schemeClr val="accent2"/>
              </a:solidFill>
            </a:rPr>
            <a:t>Launches a dialog that allows administrators to search for resources and add create direct membership rules</a:t>
          </a:r>
          <a:endParaRPr lang="en-US" sz="2200" u="none" kern="1200" dirty="0">
            <a:solidFill>
              <a:schemeClr val="accent2"/>
            </a:solidFill>
          </a:endParaRPr>
        </a:p>
      </dsp:txBody>
      <dsp:txXfrm rot="-5400000">
        <a:off x="4022312" y="3959895"/>
        <a:ext cx="7103789" cy="868585"/>
      </dsp:txXfrm>
    </dsp:sp>
    <dsp:sp modelId="{1CD92381-D0D4-4C4C-94DF-222B5DB2267E}">
      <dsp:nvSpPr>
        <dsp:cNvPr id="0" name=""/>
        <dsp:cNvSpPr/>
      </dsp:nvSpPr>
      <dsp:spPr>
        <a:xfrm>
          <a:off x="0" y="3792587"/>
          <a:ext cx="4022312" cy="12032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u="none" kern="1200" dirty="0" smtClean="0"/>
            <a:t>Add Resources</a:t>
          </a:r>
          <a:endParaRPr lang="en-US" sz="3100" u="none" kern="1200" dirty="0"/>
        </a:p>
      </dsp:txBody>
      <dsp:txXfrm>
        <a:off x="58735" y="3851322"/>
        <a:ext cx="3904842" cy="1085731"/>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10/31/2010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10/31/2010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2:10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2:12 PM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2:12 PM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2:10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25</a:t>
            </a:fld>
            <a:endParaRPr lang="en-US">
              <a:latin typeface="Sego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28</a:t>
            </a:fld>
            <a:endParaRPr lang="en-US">
              <a:latin typeface="Sego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29</a:t>
            </a:fld>
            <a:endParaRPr lang="en-US">
              <a:latin typeface="Segoe"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30</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35</a:t>
            </a:fld>
            <a:endParaRPr lang="en-US">
              <a:latin typeface="Segoe"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2:12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0A7EFD-5A4D-425E-B9D3-BBA4C2182BF4}"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
        <p:nvSpPr>
          <p:cNvPr id="12" name="Slide Image Placeholder 11"/>
          <p:cNvSpPr>
            <a:spLocks noGrp="1" noRot="1" noChangeAspect="1"/>
          </p:cNvSpPr>
          <p:nvPr>
            <p:ph type="sldImg"/>
          </p:nvPr>
        </p:nvSpPr>
        <p:spPr>
          <a:xfrm>
            <a:off x="1535114" y="457201"/>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2:10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10/31/2010 2:12 PM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2" r:id="rId10"/>
    <p:sldLayoutId id="2147483703" r:id="rId11"/>
    <p:sldLayoutId id="2147483704" r:id="rId12"/>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www.microsoft.com/windows/enterprise/products/mdop/default.aspx" TargetMode="External"/><Relationship Id="rId3" Type="http://schemas.openxmlformats.org/officeDocument/2006/relationships/hyperlink" Target="http://blogs.technet.com/systemcenter/" TargetMode="External"/><Relationship Id="rId7" Type="http://schemas.openxmlformats.org/officeDocument/2006/relationships/hyperlink" Target="http://blogs.technet.com/configmgrteam/archive/2009/06/17/announcement-configuration-manager-2007-service-pack-2-public-beta.aspx"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www.microsoft.com/systemcenter/configurationmanager/en/us/default.aspx" TargetMode="External"/><Relationship Id="rId5" Type="http://schemas.openxmlformats.org/officeDocument/2006/relationships/hyperlink" Target="http://www.microsoft.com/downloads/details.aspx?FamilyID=3318741a-c038-4ab1-852a-e9c13f8a8140&amp;displaylang=en" TargetMode="External"/><Relationship Id="rId10" Type="http://schemas.openxmlformats.org/officeDocument/2006/relationships/hyperlink" Target="https://connect.microsoft.com/Downloads/DownloadDetails.aspx?SiteID=16&amp;DownloadID=18934" TargetMode="External"/><Relationship Id="rId4" Type="http://schemas.openxmlformats.org/officeDocument/2006/relationships/hyperlink" Target="http://technet.microsoft.com/en-us/library/bb680807.aspx" TargetMode="External"/><Relationship Id="rId9" Type="http://schemas.openxmlformats.org/officeDocument/2006/relationships/hyperlink" Target="http://www.microsoft.com/windows/enterprise/products/windows-7/features.aspx"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diagramData" Target="../diagrams/data1.xml"/><Relationship Id="rId21" Type="http://schemas.openxmlformats.org/officeDocument/2006/relationships/image" Target="../media/image22.png"/><Relationship Id="rId7" Type="http://schemas.microsoft.com/office/2007/relationships/diagramDrawing" Target="../diagrams/drawing1.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213691" cy="1218795"/>
          </a:xfrm>
        </p:spPr>
        <p:txBody>
          <a:bodyPr/>
          <a:lstStyle/>
          <a:p>
            <a:r>
              <a:rPr lang="en-US" dirty="0" smtClean="0"/>
              <a:t>Phase 2:  Plan and Create Power Management Policies</a:t>
            </a:r>
            <a:endParaRPr lang="en-US" dirty="0"/>
          </a:p>
        </p:txBody>
      </p:sp>
      <p:sp>
        <p:nvSpPr>
          <p:cNvPr id="5" name="Text Placeholder 4"/>
          <p:cNvSpPr>
            <a:spLocks noGrp="1"/>
          </p:cNvSpPr>
          <p:nvPr>
            <p:ph type="body" sz="quarter" idx="10"/>
          </p:nvPr>
        </p:nvSpPr>
        <p:spPr>
          <a:xfrm>
            <a:off x="507868" y="1676400"/>
            <a:ext cx="11173090" cy="5181600"/>
          </a:xfrm>
        </p:spPr>
        <p:txBody>
          <a:bodyPr>
            <a:normAutofit fontScale="92500" lnSpcReduction="20000"/>
          </a:bodyPr>
          <a:lstStyle/>
          <a:p>
            <a:r>
              <a:rPr lang="en-US" dirty="0" smtClean="0"/>
              <a:t>Analyze the data and define right power policy based on user activity:</a:t>
            </a:r>
          </a:p>
          <a:p>
            <a:pPr lvl="1"/>
            <a:r>
              <a:rPr lang="en-US" dirty="0" smtClean="0"/>
              <a:t>Example: u</a:t>
            </a:r>
            <a:r>
              <a:rPr lang="en-US" sz="2900" dirty="0"/>
              <a:t>ser activity is heavy 8 – 11 AM , and picks up again 1 – 4:30 PM</a:t>
            </a:r>
          </a:p>
          <a:p>
            <a:pPr lvl="1"/>
            <a:r>
              <a:rPr lang="en-US" sz="2900" dirty="0"/>
              <a:t>91% of people zero activity by 5 PM </a:t>
            </a:r>
          </a:p>
          <a:p>
            <a:pPr lvl="1"/>
            <a:r>
              <a:rPr lang="en-US" sz="2900" dirty="0"/>
              <a:t>98% of people zero activity during weekend</a:t>
            </a:r>
          </a:p>
          <a:p>
            <a:r>
              <a:rPr lang="en-US" dirty="0" smtClean="0"/>
              <a:t>Look for clients that can’t support power management</a:t>
            </a:r>
          </a:p>
          <a:p>
            <a:r>
              <a:rPr lang="en-US" dirty="0" smtClean="0"/>
              <a:t>Exclude clients that shouldn’t be managed for power</a:t>
            </a:r>
          </a:p>
          <a:p>
            <a:r>
              <a:rPr lang="en-US" dirty="0" smtClean="0"/>
              <a:t>Define policy for each facility (organization, department)</a:t>
            </a:r>
          </a:p>
          <a:p>
            <a:r>
              <a:rPr lang="en-US" dirty="0" smtClean="0"/>
              <a:t>Define different policy for peak and non-peak times</a:t>
            </a:r>
          </a:p>
          <a:p>
            <a:r>
              <a:rPr lang="en-US" dirty="0" smtClean="0"/>
              <a:t>Out of the box power policies </a:t>
            </a:r>
          </a:p>
          <a:p>
            <a:pPr lvl="1"/>
            <a:r>
              <a:rPr lang="en-US" sz="2900" dirty="0"/>
              <a:t>Balanced, Power saver, High performance (Windows XP, Windows Vista, Windows 7)</a:t>
            </a:r>
          </a:p>
          <a:p>
            <a:pPr lvl="1"/>
            <a:r>
              <a:rPr lang="en-US" sz="2900" dirty="0"/>
              <a:t>Create new customized power policies</a:t>
            </a:r>
          </a:p>
          <a:p>
            <a:endParaRPr lang="en-US" sz="2700" dirty="0"/>
          </a:p>
        </p:txBody>
      </p:sp>
    </p:spTree>
  </p:cSld>
  <p:clrMapOvr>
    <a:masterClrMapping/>
  </p:clrMapOvr>
  <p:transition advClick="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US" dirty="0" smtClean="0"/>
              <a:t>Power Capability Report</a:t>
            </a:r>
            <a:endParaRPr lang="en-US" dirty="0"/>
          </a:p>
        </p:txBody>
      </p:sp>
      <p:pic>
        <p:nvPicPr>
          <p:cNvPr id="5" name="Picture 2" descr="image005"/>
          <p:cNvPicPr>
            <a:picLocks noChangeAspect="1" noChangeArrowheads="1"/>
          </p:cNvPicPr>
          <p:nvPr/>
        </p:nvPicPr>
        <p:blipFill>
          <a:blip r:embed="rId3"/>
          <a:stretch>
            <a:fillRect/>
          </a:stretch>
        </p:blipFill>
        <p:spPr bwMode="auto">
          <a:xfrm>
            <a:off x="1856927" y="1277151"/>
            <a:ext cx="8481391" cy="518160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003"/>
          <p:cNvPicPr>
            <a:picLocks noChangeAspect="1" noChangeArrowheads="1"/>
          </p:cNvPicPr>
          <p:nvPr/>
        </p:nvPicPr>
        <p:blipFill>
          <a:blip r:embed="rId3"/>
          <a:srcRect/>
          <a:stretch>
            <a:fillRect/>
          </a:stretch>
        </p:blipFill>
        <p:spPr bwMode="auto">
          <a:xfrm>
            <a:off x="1816691" y="1054552"/>
            <a:ext cx="8582964" cy="5705475"/>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Machine and User Activity Report</a:t>
            </a:r>
            <a:endParaRPr lang="en-US" dirty="0"/>
          </a:p>
        </p:txBody>
      </p:sp>
    </p:spTree>
  </p:cSld>
  <p:clrMapOvr>
    <a:masterClrMapping/>
  </p:clrMapOvr>
  <p:transition advClick="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tretch>
            <a:fillRect/>
          </a:stretch>
        </p:blipFill>
        <p:spPr bwMode="auto">
          <a:xfrm>
            <a:off x="1708624" y="43545"/>
            <a:ext cx="8755639" cy="7124700"/>
          </a:xfrm>
          <a:prstGeom prst="rect">
            <a:avLst/>
          </a:prstGeom>
          <a:noFill/>
          <a:ln>
            <a:noFill/>
          </a:ln>
        </p:spPr>
      </p:pic>
    </p:spTree>
  </p:cSld>
  <p:clrMapOvr>
    <a:masterClrMapping/>
  </p:clrMapOvr>
  <p:transition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368462" y="3024473"/>
            <a:ext cx="11340235" cy="731063"/>
          </a:xfrm>
          <a:prstGeom prst="roundRect">
            <a:avLst>
              <a:gd name="adj" fmla="val 37116"/>
            </a:avLst>
          </a:prstGeom>
          <a:gradFill>
            <a:gsLst>
              <a:gs pos="0">
                <a:srgbClr val="000000">
                  <a:alpha val="28000"/>
                </a:srgbClr>
              </a:gs>
              <a:gs pos="43000">
                <a:srgbClr val="FFFFFF">
                  <a:alpha val="37000"/>
                </a:srgbClr>
              </a:gs>
              <a:gs pos="44000">
                <a:srgbClr val="000000">
                  <a:alpha val="75000"/>
                </a:srgbClr>
              </a:gs>
              <a:gs pos="88000">
                <a:srgbClr val="000000">
                  <a:alpha val="15000"/>
                </a:srgbClr>
              </a:gs>
            </a:gsLst>
            <a:lin ang="5400000" scaled="0"/>
          </a:gradFill>
          <a:ln w="12700">
            <a:solidFill>
              <a:srgbClr val="FFFFFF">
                <a:alpha val="30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sp>
        <p:nvSpPr>
          <p:cNvPr id="6" name="Rounded Rectangle 5"/>
          <p:cNvSpPr/>
          <p:nvPr/>
        </p:nvSpPr>
        <p:spPr bwMode="auto">
          <a:xfrm>
            <a:off x="368462" y="4189278"/>
            <a:ext cx="11340235" cy="731063"/>
          </a:xfrm>
          <a:prstGeom prst="roundRect">
            <a:avLst>
              <a:gd name="adj" fmla="val 37116"/>
            </a:avLst>
          </a:prstGeom>
          <a:gradFill>
            <a:gsLst>
              <a:gs pos="0">
                <a:srgbClr val="000000">
                  <a:alpha val="28000"/>
                </a:srgbClr>
              </a:gs>
              <a:gs pos="43000">
                <a:srgbClr val="FFFFFF">
                  <a:alpha val="37000"/>
                </a:srgbClr>
              </a:gs>
              <a:gs pos="44000">
                <a:srgbClr val="000000">
                  <a:alpha val="75000"/>
                </a:srgbClr>
              </a:gs>
              <a:gs pos="88000">
                <a:srgbClr val="000000">
                  <a:alpha val="15000"/>
                </a:srgbClr>
              </a:gs>
            </a:gsLst>
            <a:lin ang="5400000" scaled="0"/>
          </a:gradFill>
          <a:ln w="12700">
            <a:solidFill>
              <a:srgbClr val="FFFFFF">
                <a:alpha val="30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368462" y="5081907"/>
            <a:ext cx="11340235" cy="731063"/>
          </a:xfrm>
          <a:prstGeom prst="roundRect">
            <a:avLst>
              <a:gd name="adj" fmla="val 37116"/>
            </a:avLst>
          </a:prstGeom>
          <a:gradFill>
            <a:gsLst>
              <a:gs pos="0">
                <a:srgbClr val="000000">
                  <a:alpha val="28000"/>
                </a:srgbClr>
              </a:gs>
              <a:gs pos="43000">
                <a:srgbClr val="FFFFFF">
                  <a:alpha val="37000"/>
                </a:srgbClr>
              </a:gs>
              <a:gs pos="44000">
                <a:srgbClr val="000000">
                  <a:alpha val="75000"/>
                </a:srgbClr>
              </a:gs>
              <a:gs pos="88000">
                <a:srgbClr val="000000">
                  <a:alpha val="15000"/>
                </a:srgbClr>
              </a:gs>
            </a:gsLst>
            <a:lin ang="5400000" scaled="0"/>
          </a:gradFill>
          <a:ln w="12700">
            <a:solidFill>
              <a:srgbClr val="FFFFFF">
                <a:alpha val="30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46278" tIns="73139" rIns="146278" bIns="73139" numCol="1" rtlCol="0" anchor="ctr" anchorCtr="0" compatLnSpc="1">
            <a:prstTxWarp prst="textNoShape">
              <a:avLst/>
            </a:prstTxWarp>
          </a:bodyPr>
          <a:lstStyle/>
          <a:p>
            <a:pPr algn="ctr" defTabSz="1462361" fontAlgn="base">
              <a:spcBef>
                <a:spcPct val="0"/>
              </a:spcBef>
              <a:spcAft>
                <a:spcPct val="0"/>
              </a:spcAft>
            </a:pPr>
            <a:endParaRPr lang="en-US" sz="3700" dirty="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Power Consumption Data</a:t>
            </a:r>
            <a:endParaRPr lang="en-US" dirty="0"/>
          </a:p>
        </p:txBody>
      </p:sp>
      <p:graphicFrame>
        <p:nvGraphicFramePr>
          <p:cNvPr id="5" name="Table 4"/>
          <p:cNvGraphicFramePr>
            <a:graphicFrameLocks noGrp="1"/>
          </p:cNvGraphicFramePr>
          <p:nvPr/>
        </p:nvGraphicFramePr>
        <p:xfrm>
          <a:off x="886953" y="1502229"/>
          <a:ext cx="10258927" cy="4589145"/>
        </p:xfrm>
        <a:graphic>
          <a:graphicData uri="http://schemas.openxmlformats.org/drawingml/2006/table">
            <a:tbl>
              <a:tblPr>
                <a:tableStyleId>{3B4B98B0-60AC-42C2-AFA5-B58CD77FA1E5}</a:tableStyleId>
              </a:tblPr>
              <a:tblGrid>
                <a:gridCol w="6788246"/>
                <a:gridCol w="2018893"/>
                <a:gridCol w="1451788"/>
              </a:tblGrid>
              <a:tr h="832485">
                <a:tc>
                  <a:txBody>
                    <a:bodyPr/>
                    <a:lstStyle/>
                    <a:p>
                      <a:pPr algn="l" fontAlgn="b"/>
                      <a:endParaRPr lang="en-US" sz="2000" b="1" i="0" u="none" strike="noStrike" dirty="0">
                        <a:solidFill>
                          <a:srgbClr val="1F497D"/>
                        </a:solidFill>
                        <a:latin typeface="Calibri"/>
                      </a:endParaRPr>
                    </a:p>
                  </a:txBody>
                  <a:tcPr marL="12697" marR="12697" marT="9525" marB="0" anchor="b"/>
                </a:tc>
                <a:tc gridSpan="2">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1900" u="none" strike="noStrike" dirty="0" smtClean="0"/>
                        <a:t>Energy consumed/hour (Watts)</a:t>
                      </a:r>
                    </a:p>
                    <a:p>
                      <a:pPr algn="ctr" fontAlgn="b"/>
                      <a:endParaRPr lang="en-US" sz="1900" b="1" i="0" u="none" strike="noStrike" dirty="0">
                        <a:solidFill>
                          <a:srgbClr val="000000"/>
                        </a:solidFill>
                        <a:latin typeface="Calibri"/>
                      </a:endParaRPr>
                    </a:p>
                  </a:txBody>
                  <a:tcPr marL="12697" marR="12697" marT="9525" marB="0" anchor="b"/>
                </a:tc>
                <a:tc hMerge="1">
                  <a:txBody>
                    <a:bodyPr/>
                    <a:lstStyle/>
                    <a:p>
                      <a:pPr algn="ctr" fontAlgn="b"/>
                      <a:endParaRPr lang="en-US" sz="1600" b="1" i="0" u="none" strike="noStrike" dirty="0">
                        <a:solidFill>
                          <a:srgbClr val="000000"/>
                        </a:solidFill>
                        <a:latin typeface="Calibri"/>
                      </a:endParaRPr>
                    </a:p>
                  </a:txBody>
                  <a:tcPr marL="9525" marR="9525" marT="9525" marB="0" anchor="b">
                    <a:lnL>
                      <a:noFill/>
                    </a:lnL>
                    <a:lnR>
                      <a:noFill/>
                    </a:lnR>
                    <a:lnT>
                      <a:noFill/>
                    </a:lnT>
                    <a:lnB>
                      <a:noFill/>
                    </a:lnB>
                  </a:tcPr>
                </a:tc>
              </a:tr>
              <a:tr h="314325">
                <a:tc>
                  <a:txBody>
                    <a:bodyPr/>
                    <a:lstStyle/>
                    <a:p>
                      <a:pPr algn="l" fontAlgn="b"/>
                      <a:endParaRPr lang="en-US" sz="2000" b="1" i="0" u="none" strike="noStrike" dirty="0">
                        <a:solidFill>
                          <a:srgbClr val="1F497D"/>
                        </a:solidFill>
                        <a:latin typeface="Calibri"/>
                      </a:endParaRPr>
                    </a:p>
                  </a:txBody>
                  <a:tcPr marL="12697" marR="12697" marT="9525" marB="0" anchor="b"/>
                </a:tc>
                <a:tc>
                  <a:txBody>
                    <a:bodyPr/>
                    <a:lstStyle/>
                    <a:p>
                      <a:pPr algn="ctr" fontAlgn="b"/>
                      <a:r>
                        <a:rPr lang="en-US" sz="1900" u="none" strike="noStrike"/>
                        <a:t>Energy Star</a:t>
                      </a:r>
                      <a:endParaRPr lang="en-US" sz="1900" b="1" i="0" u="none" strike="noStrike">
                        <a:solidFill>
                          <a:schemeClr val="accent2"/>
                        </a:solidFill>
                        <a:latin typeface="Calibri"/>
                      </a:endParaRPr>
                    </a:p>
                  </a:txBody>
                  <a:tcPr marL="12697" marR="12697" marT="9525" marB="0" anchor="b"/>
                </a:tc>
                <a:tc>
                  <a:txBody>
                    <a:bodyPr/>
                    <a:lstStyle/>
                    <a:p>
                      <a:pPr algn="ctr" fontAlgn="b"/>
                      <a:r>
                        <a:rPr lang="en-US" sz="1900" u="none" strike="noStrike" dirty="0"/>
                        <a:t>Standard</a:t>
                      </a:r>
                      <a:endParaRPr lang="en-US" sz="1900" b="1" i="0" u="none" strike="noStrike" dirty="0">
                        <a:solidFill>
                          <a:schemeClr val="accent2"/>
                        </a:solidFill>
                        <a:latin typeface="Calibri"/>
                      </a:endParaRPr>
                    </a:p>
                  </a:txBody>
                  <a:tcPr marL="12697" marR="12697" marT="9525" marB="0" anchor="b"/>
                </a:tc>
              </a:tr>
              <a:tr h="375285">
                <a:tc>
                  <a:txBody>
                    <a:bodyPr/>
                    <a:lstStyle/>
                    <a:p>
                      <a:pPr algn="l" fontAlgn="b"/>
                      <a:r>
                        <a:rPr lang="en-US" sz="2400" b="1" u="none" strike="noStrike" dirty="0"/>
                        <a:t>Monitor</a:t>
                      </a:r>
                      <a:endParaRPr lang="en-US" sz="1900" b="1" i="0" u="none" strike="noStrike" dirty="0">
                        <a:solidFill>
                          <a:schemeClr val="accent2"/>
                        </a:solidFill>
                        <a:latin typeface="Calibri"/>
                      </a:endParaRPr>
                    </a:p>
                  </a:txBody>
                  <a:tcPr marL="12697" marR="12697" marT="9525" marB="0" anchor="b"/>
                </a:tc>
                <a:tc>
                  <a:txBody>
                    <a:bodyPr/>
                    <a:lstStyle/>
                    <a:p>
                      <a:pPr algn="ctr" fontAlgn="b"/>
                      <a:endParaRPr lang="en-US" sz="1900" b="1" i="0" u="none" strike="noStrike">
                        <a:solidFill>
                          <a:srgbClr val="000000"/>
                        </a:solidFill>
                        <a:latin typeface="Calibri"/>
                      </a:endParaRPr>
                    </a:p>
                  </a:txBody>
                  <a:tcPr marL="12697" marR="12697" marT="9525" marB="0" anchor="b"/>
                </a:tc>
                <a:tc>
                  <a:txBody>
                    <a:bodyPr/>
                    <a:lstStyle/>
                    <a:p>
                      <a:pPr algn="ctr" fontAlgn="b"/>
                      <a:endParaRPr lang="en-US" sz="1900" b="1" i="0" u="none" strike="noStrike">
                        <a:solidFill>
                          <a:srgbClr val="000000"/>
                        </a:solidFill>
                        <a:latin typeface="Calibri"/>
                      </a:endParaRPr>
                    </a:p>
                  </a:txBody>
                  <a:tcPr marL="12697" marR="12697" marT="9525" marB="0" anchor="b"/>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monitor in active mode</a:t>
                      </a:r>
                      <a:endParaRPr lang="en-US" sz="1900" b="0"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28</a:t>
                      </a:r>
                      <a:endParaRPr lang="en-US" sz="1900" b="0"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73</a:t>
                      </a:r>
                      <a:endParaRPr lang="en-US" sz="1900" b="0" i="0" u="none" strike="noStrike" dirty="0">
                        <a:solidFill>
                          <a:schemeClr val="tx1"/>
                        </a:solidFill>
                        <a:latin typeface="Calibri"/>
                      </a:endParaRPr>
                    </a:p>
                  </a:txBody>
                  <a:tcPr marL="12697" marR="12697" marT="9525" marB="0" anchor="b">
                    <a:noFill/>
                  </a:tcPr>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monitor in sleep mode</a:t>
                      </a:r>
                      <a:endParaRPr lang="en-US" sz="1900" b="1"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2</a:t>
                      </a:r>
                      <a:endParaRPr lang="en-US" sz="1900" b="1"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3</a:t>
                      </a:r>
                      <a:endParaRPr lang="en-US" sz="1900" b="1" i="0" u="none" strike="noStrike" dirty="0">
                        <a:solidFill>
                          <a:schemeClr val="tx1"/>
                        </a:solidFill>
                        <a:latin typeface="Calibri"/>
                      </a:endParaRPr>
                    </a:p>
                  </a:txBody>
                  <a:tcPr marL="12697" marR="12697" marT="9525" marB="0" anchor="b">
                    <a:noFill/>
                  </a:tcPr>
                </a:tc>
              </a:tr>
              <a:tr h="294005">
                <a:tc>
                  <a:txBody>
                    <a:bodyPr/>
                    <a:lstStyle/>
                    <a:p>
                      <a:pPr algn="l" fontAlgn="b"/>
                      <a:endParaRPr lang="en-US" sz="1900" b="0" i="0" u="none" strike="noStrike">
                        <a:solidFill>
                          <a:schemeClr val="tx1"/>
                        </a:solidFill>
                        <a:latin typeface="Calibri"/>
                      </a:endParaRPr>
                    </a:p>
                  </a:txBody>
                  <a:tcPr marL="12697" marR="12697" marT="9525" marB="0" anchor="b"/>
                </a:tc>
                <a:tc>
                  <a:txBody>
                    <a:bodyPr/>
                    <a:lstStyle/>
                    <a:p>
                      <a:pPr algn="ctr" fontAlgn="b"/>
                      <a:endParaRPr lang="en-US" sz="1900" b="0" i="0" u="none" strike="noStrike">
                        <a:solidFill>
                          <a:schemeClr val="tx1"/>
                        </a:solidFill>
                        <a:latin typeface="Calibri"/>
                      </a:endParaRPr>
                    </a:p>
                  </a:txBody>
                  <a:tcPr marL="12697" marR="12697" marT="9525" marB="0" anchor="b"/>
                </a:tc>
                <a:tc>
                  <a:txBody>
                    <a:bodyPr/>
                    <a:lstStyle/>
                    <a:p>
                      <a:pPr algn="ctr" fontAlgn="b"/>
                      <a:endParaRPr lang="en-US" sz="1900" b="0" i="0" u="none" strike="noStrike">
                        <a:solidFill>
                          <a:schemeClr val="tx1"/>
                        </a:solidFill>
                        <a:latin typeface="Calibri"/>
                      </a:endParaRPr>
                    </a:p>
                  </a:txBody>
                  <a:tcPr marL="12697" marR="12697" marT="9525" marB="0" anchor="b"/>
                </a:tc>
              </a:tr>
              <a:tr h="375285">
                <a:tc>
                  <a:txBody>
                    <a:bodyPr/>
                    <a:lstStyle/>
                    <a:p>
                      <a:pPr algn="l" fontAlgn="b"/>
                      <a:r>
                        <a:rPr lang="en-US" sz="2400" b="1" u="none" strike="noStrike" dirty="0" smtClean="0">
                          <a:solidFill>
                            <a:schemeClr val="tx1"/>
                          </a:solidFill>
                        </a:rPr>
                        <a:t>Systems</a:t>
                      </a:r>
                      <a:endParaRPr lang="en-US" sz="2400" b="1" i="0" u="none" strike="noStrike" dirty="0">
                        <a:solidFill>
                          <a:schemeClr val="tx1"/>
                        </a:solidFill>
                        <a:latin typeface="Calibri"/>
                      </a:endParaRPr>
                    </a:p>
                  </a:txBody>
                  <a:tcPr marL="12697" marR="12697" marT="9525" marB="0" anchor="b"/>
                </a:tc>
                <a:tc>
                  <a:txBody>
                    <a:bodyPr/>
                    <a:lstStyle/>
                    <a:p>
                      <a:pPr algn="ctr" fontAlgn="b"/>
                      <a:endParaRPr lang="en-US" sz="1900" b="0" i="0" u="none" strike="noStrike">
                        <a:solidFill>
                          <a:schemeClr val="tx1"/>
                        </a:solidFill>
                        <a:latin typeface="Calibri"/>
                      </a:endParaRPr>
                    </a:p>
                  </a:txBody>
                  <a:tcPr marL="12697" marR="12697" marT="9525" marB="0" anchor="b"/>
                </a:tc>
                <a:tc>
                  <a:txBody>
                    <a:bodyPr/>
                    <a:lstStyle/>
                    <a:p>
                      <a:pPr algn="ctr" fontAlgn="b"/>
                      <a:endParaRPr lang="en-US" sz="1900" b="0" i="0" u="none" strike="noStrike">
                        <a:solidFill>
                          <a:schemeClr val="tx1"/>
                        </a:solidFill>
                        <a:latin typeface="Calibri"/>
                      </a:endParaRPr>
                    </a:p>
                  </a:txBody>
                  <a:tcPr marL="12697" marR="12697" marT="9525" marB="0" anchor="b"/>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a:t>
                      </a:r>
                      <a:r>
                        <a:rPr lang="en-US" sz="1900" b="1" u="none" strike="noStrike" dirty="0">
                          <a:solidFill>
                            <a:schemeClr val="tx1"/>
                          </a:solidFill>
                        </a:rPr>
                        <a:t>desktop</a:t>
                      </a:r>
                      <a:r>
                        <a:rPr lang="en-US" sz="1900" u="none" strike="noStrike" dirty="0">
                          <a:solidFill>
                            <a:schemeClr val="tx1"/>
                          </a:solidFill>
                        </a:rPr>
                        <a:t> in active mode</a:t>
                      </a:r>
                      <a:endParaRPr lang="en-US" sz="1900" b="0"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60</a:t>
                      </a:r>
                      <a:endParaRPr lang="en-US" sz="1900" b="0"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84</a:t>
                      </a:r>
                      <a:endParaRPr lang="en-US" sz="1900" b="0" i="0" u="none" strike="noStrike" dirty="0">
                        <a:solidFill>
                          <a:schemeClr val="tx1"/>
                        </a:solidFill>
                        <a:latin typeface="Calibri"/>
                      </a:endParaRPr>
                    </a:p>
                  </a:txBody>
                  <a:tcPr marL="12697" marR="12697" marT="9525" marB="0" anchor="b">
                    <a:noFill/>
                  </a:tcPr>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a:t>
                      </a:r>
                      <a:r>
                        <a:rPr lang="en-US" sz="1900" b="1" u="none" strike="noStrike" dirty="0">
                          <a:solidFill>
                            <a:schemeClr val="tx1"/>
                          </a:solidFill>
                        </a:rPr>
                        <a:t>desktop</a:t>
                      </a:r>
                      <a:r>
                        <a:rPr lang="en-US" sz="1900" u="none" strike="noStrike" dirty="0">
                          <a:solidFill>
                            <a:schemeClr val="tx1"/>
                          </a:solidFill>
                        </a:rPr>
                        <a:t> in sleep mode</a:t>
                      </a:r>
                      <a:endParaRPr lang="en-US" sz="1900" b="1"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4</a:t>
                      </a:r>
                      <a:endParaRPr lang="en-US" sz="1900" b="1"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6</a:t>
                      </a:r>
                      <a:endParaRPr lang="en-US" sz="1900" b="1" i="0" u="none" strike="noStrike" dirty="0">
                        <a:solidFill>
                          <a:schemeClr val="tx1"/>
                        </a:solidFill>
                        <a:latin typeface="Calibri"/>
                      </a:endParaRPr>
                    </a:p>
                  </a:txBody>
                  <a:tcPr marL="12697" marR="12697" marT="9525" marB="0" anchor="b">
                    <a:noFill/>
                  </a:tcPr>
                </a:tc>
              </a:tr>
              <a:tr h="294005">
                <a:tc>
                  <a:txBody>
                    <a:bodyPr/>
                    <a:lstStyle/>
                    <a:p>
                      <a:pPr algn="l" fontAlgn="b"/>
                      <a:endParaRPr lang="en-US" sz="1900" b="1" i="0" u="none" strike="noStrike" dirty="0">
                        <a:solidFill>
                          <a:schemeClr val="tx1"/>
                        </a:solidFill>
                        <a:latin typeface="Calibri"/>
                      </a:endParaRPr>
                    </a:p>
                  </a:txBody>
                  <a:tcPr marL="12697" marR="12697" marT="9525" marB="0" anchor="b"/>
                </a:tc>
                <a:tc>
                  <a:txBody>
                    <a:bodyPr/>
                    <a:lstStyle/>
                    <a:p>
                      <a:pPr algn="ctr" fontAlgn="b"/>
                      <a:endParaRPr lang="en-US" sz="1900" b="1" i="0" u="none" strike="noStrike">
                        <a:solidFill>
                          <a:schemeClr val="tx1"/>
                        </a:solidFill>
                        <a:latin typeface="Calibri"/>
                      </a:endParaRPr>
                    </a:p>
                  </a:txBody>
                  <a:tcPr marL="12697" marR="12697" marT="9525" marB="0" anchor="b"/>
                </a:tc>
                <a:tc>
                  <a:txBody>
                    <a:bodyPr/>
                    <a:lstStyle/>
                    <a:p>
                      <a:pPr algn="ctr" fontAlgn="b"/>
                      <a:endParaRPr lang="en-US" sz="1900" b="1" i="0" u="none" strike="noStrike" dirty="0">
                        <a:solidFill>
                          <a:schemeClr val="tx1"/>
                        </a:solidFill>
                        <a:latin typeface="Calibri"/>
                      </a:endParaRPr>
                    </a:p>
                  </a:txBody>
                  <a:tcPr marL="12697" marR="12697" marT="9525" marB="0" anchor="b"/>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a:t>
                      </a:r>
                      <a:r>
                        <a:rPr lang="en-US" sz="1900" b="1" u="none" strike="noStrike" dirty="0">
                          <a:solidFill>
                            <a:schemeClr val="tx1"/>
                          </a:solidFill>
                        </a:rPr>
                        <a:t>laptop</a:t>
                      </a:r>
                      <a:r>
                        <a:rPr lang="en-US" sz="1900" u="none" strike="noStrike" dirty="0">
                          <a:solidFill>
                            <a:schemeClr val="tx1"/>
                          </a:solidFill>
                        </a:rPr>
                        <a:t> in active mode</a:t>
                      </a:r>
                      <a:endParaRPr lang="en-US" sz="1900" b="0"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16</a:t>
                      </a:r>
                      <a:endParaRPr lang="en-US" sz="1900" b="0"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20</a:t>
                      </a:r>
                      <a:endParaRPr lang="en-US" sz="1900" b="0" i="0" u="none" strike="noStrike" dirty="0">
                        <a:solidFill>
                          <a:schemeClr val="tx1"/>
                        </a:solidFill>
                        <a:latin typeface="Calibri"/>
                      </a:endParaRPr>
                    </a:p>
                  </a:txBody>
                  <a:tcPr marL="12697" marR="12697" marT="9525" marB="0" anchor="b">
                    <a:noFill/>
                  </a:tcPr>
                </a:tc>
              </a:tr>
              <a:tr h="294005">
                <a:tc>
                  <a:txBody>
                    <a:bodyPr/>
                    <a:lstStyle/>
                    <a:p>
                      <a:pPr algn="l" fontAlgn="b"/>
                      <a:r>
                        <a:rPr lang="en-US" sz="1900" u="none" strike="noStrike" dirty="0" smtClean="0">
                          <a:solidFill>
                            <a:schemeClr val="tx1"/>
                          </a:solidFill>
                        </a:rPr>
                        <a:t>Power </a:t>
                      </a:r>
                      <a:r>
                        <a:rPr lang="en-US" sz="1900" u="none" strike="noStrike" dirty="0">
                          <a:solidFill>
                            <a:schemeClr val="tx1"/>
                          </a:solidFill>
                        </a:rPr>
                        <a:t>consumed by standard </a:t>
                      </a:r>
                      <a:r>
                        <a:rPr lang="en-US" sz="1900" b="1" u="none" strike="noStrike" dirty="0">
                          <a:solidFill>
                            <a:schemeClr val="tx1"/>
                          </a:solidFill>
                        </a:rPr>
                        <a:t>laptop</a:t>
                      </a:r>
                      <a:r>
                        <a:rPr lang="en-US" sz="1900" u="none" strike="noStrike" dirty="0">
                          <a:solidFill>
                            <a:schemeClr val="tx1"/>
                          </a:solidFill>
                        </a:rPr>
                        <a:t> in sleep mode</a:t>
                      </a:r>
                      <a:endParaRPr lang="en-US" sz="1900" b="1" i="0" u="none" strike="noStrike" dirty="0">
                        <a:solidFill>
                          <a:schemeClr val="tx1"/>
                        </a:solidFill>
                        <a:latin typeface="Calibri"/>
                      </a:endParaRPr>
                    </a:p>
                  </a:txBody>
                  <a:tcPr marL="12697" marR="12697" marT="9525" marB="0" anchor="b">
                    <a:noFill/>
                  </a:tcPr>
                </a:tc>
                <a:tc>
                  <a:txBody>
                    <a:bodyPr/>
                    <a:lstStyle/>
                    <a:p>
                      <a:pPr algn="ctr" fontAlgn="b"/>
                      <a:r>
                        <a:rPr lang="en-US" sz="1900" u="none" strike="noStrike">
                          <a:solidFill>
                            <a:schemeClr val="tx1"/>
                          </a:solidFill>
                        </a:rPr>
                        <a:t>1</a:t>
                      </a:r>
                      <a:endParaRPr lang="en-US" sz="1900" b="1" i="0" u="none" strike="noStrike">
                        <a:solidFill>
                          <a:schemeClr val="tx1"/>
                        </a:solidFill>
                        <a:latin typeface="Calibri"/>
                      </a:endParaRPr>
                    </a:p>
                  </a:txBody>
                  <a:tcPr marL="12697" marR="12697" marT="9525" marB="0" anchor="b">
                    <a:noFill/>
                  </a:tcPr>
                </a:tc>
                <a:tc>
                  <a:txBody>
                    <a:bodyPr/>
                    <a:lstStyle/>
                    <a:p>
                      <a:pPr algn="ctr" fontAlgn="b"/>
                      <a:r>
                        <a:rPr lang="en-US" sz="1900" u="none" strike="noStrike" dirty="0">
                          <a:solidFill>
                            <a:schemeClr val="tx1"/>
                          </a:solidFill>
                        </a:rPr>
                        <a:t>1</a:t>
                      </a:r>
                      <a:endParaRPr lang="en-US" sz="1900" b="1" i="0" u="none" strike="noStrike" dirty="0">
                        <a:solidFill>
                          <a:schemeClr val="tx1"/>
                        </a:solidFill>
                        <a:latin typeface="Calibri"/>
                      </a:endParaRPr>
                    </a:p>
                  </a:txBody>
                  <a:tcPr marL="12697" marR="12697" marT="9525" marB="0" anchor="b">
                    <a:noFill/>
                  </a:tcPr>
                </a:tc>
              </a:tr>
              <a:tr h="294005">
                <a:tc>
                  <a:txBody>
                    <a:bodyPr/>
                    <a:lstStyle/>
                    <a:p>
                      <a:pPr algn="l" fontAlgn="b"/>
                      <a:endParaRPr lang="en-US" sz="1900" b="1" i="0" u="none" strike="noStrike" dirty="0">
                        <a:solidFill>
                          <a:schemeClr val="tx1"/>
                        </a:solidFill>
                        <a:latin typeface="Calibri"/>
                      </a:endParaRPr>
                    </a:p>
                  </a:txBody>
                  <a:tcPr marL="12697" marR="12697" marT="9525" marB="0" anchor="b">
                    <a:noFill/>
                  </a:tcPr>
                </a:tc>
                <a:tc>
                  <a:txBody>
                    <a:bodyPr/>
                    <a:lstStyle/>
                    <a:p>
                      <a:pPr algn="ctr" fontAlgn="b"/>
                      <a:endParaRPr lang="en-US" sz="1900" b="1" i="0" u="none" strike="noStrike">
                        <a:solidFill>
                          <a:schemeClr val="tx1"/>
                        </a:solidFill>
                        <a:latin typeface="Calibri"/>
                      </a:endParaRPr>
                    </a:p>
                  </a:txBody>
                  <a:tcPr marL="12697" marR="12697" marT="9525" marB="0" anchor="b">
                    <a:noFill/>
                  </a:tcPr>
                </a:tc>
                <a:tc>
                  <a:txBody>
                    <a:bodyPr/>
                    <a:lstStyle/>
                    <a:p>
                      <a:pPr algn="ctr" fontAlgn="b"/>
                      <a:endParaRPr lang="en-US" sz="1900" b="1" i="0" u="none" strike="noStrike" dirty="0">
                        <a:solidFill>
                          <a:schemeClr val="tx1"/>
                        </a:solidFill>
                        <a:latin typeface="Calibri"/>
                      </a:endParaRPr>
                    </a:p>
                  </a:txBody>
                  <a:tcPr marL="12697" marR="12697" marT="9525" marB="0" anchor="b">
                    <a:noFill/>
                  </a:tcPr>
                </a:tc>
              </a:tr>
            </a:tbl>
          </a:graphicData>
        </a:graphic>
      </p:graphicFrame>
      <p:pic>
        <p:nvPicPr>
          <p:cNvPr id="1030" name="Picture 6" descr="D:\Sync\FS_DVD Art\DVD_ART36\Artwork_Imagery\Shapes\Arrows\Istock 6488056 3D curved arrows\gray curved loop arrow 4.png"/>
          <p:cNvPicPr>
            <a:picLocks noChangeAspect="1" noChangeArrowheads="1"/>
          </p:cNvPicPr>
          <p:nvPr/>
        </p:nvPicPr>
        <p:blipFill>
          <a:blip r:embed="rId3"/>
          <a:srcRect/>
          <a:stretch>
            <a:fillRect/>
          </a:stretch>
        </p:blipFill>
        <p:spPr bwMode="auto">
          <a:xfrm>
            <a:off x="4455634" y="4524311"/>
            <a:ext cx="5599241" cy="3209925"/>
          </a:xfrm>
          <a:prstGeom prst="rect">
            <a:avLst/>
          </a:prstGeom>
          <a:noFill/>
        </p:spPr>
      </p:pic>
      <p:pic>
        <p:nvPicPr>
          <p:cNvPr id="1031" name="Picture 7" descr="D:\Sync\FS_DVD Art\DVD_ART36\Artwork_Imagery\Shapes\Arrows\Istock 6488056 3D curved arrows\gray curved loop arrow 4.png"/>
          <p:cNvPicPr>
            <a:picLocks noChangeAspect="1" noChangeArrowheads="1"/>
          </p:cNvPicPr>
          <p:nvPr/>
        </p:nvPicPr>
        <p:blipFill>
          <a:blip r:embed="rId3"/>
          <a:srcRect/>
          <a:stretch>
            <a:fillRect/>
          </a:stretch>
        </p:blipFill>
        <p:spPr bwMode="auto">
          <a:xfrm>
            <a:off x="6685431" y="5514296"/>
            <a:ext cx="2723665" cy="1561419"/>
          </a:xfrm>
          <a:prstGeom prst="rect">
            <a:avLst/>
          </a:prstGeom>
          <a:noFill/>
        </p:spPr>
      </p:pic>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1000"/>
                                        <p:tgtEl>
                                          <p:spTgt spid="10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Apply Power Management Policy</a:t>
            </a:r>
            <a:endParaRPr lang="en-US" dirty="0"/>
          </a:p>
        </p:txBody>
      </p:sp>
      <p:sp>
        <p:nvSpPr>
          <p:cNvPr id="4" name="Text Placeholder 3"/>
          <p:cNvSpPr>
            <a:spLocks noGrp="1"/>
          </p:cNvSpPr>
          <p:nvPr>
            <p:ph type="body" sz="quarter" idx="10"/>
          </p:nvPr>
        </p:nvSpPr>
        <p:spPr>
          <a:xfrm>
            <a:off x="507868" y="1750373"/>
            <a:ext cx="11173090" cy="4802827"/>
          </a:xfrm>
        </p:spPr>
        <p:txBody>
          <a:bodyPr>
            <a:normAutofit lnSpcReduction="10000"/>
          </a:bodyPr>
          <a:lstStyle/>
          <a:p>
            <a:r>
              <a:rPr lang="en-US" sz="3700" dirty="0"/>
              <a:t>Allow power policy to be applied at the collection level</a:t>
            </a:r>
          </a:p>
          <a:p>
            <a:pPr lvl="1"/>
            <a:r>
              <a:rPr lang="en-US" sz="3200" dirty="0"/>
              <a:t>Places focus on collection architecture</a:t>
            </a:r>
          </a:p>
          <a:p>
            <a:r>
              <a:rPr lang="en-US" sz="3700" dirty="0"/>
              <a:t>Define peak and non-peak time for collections</a:t>
            </a:r>
          </a:p>
          <a:p>
            <a:r>
              <a:rPr lang="en-US" sz="3700" dirty="0"/>
              <a:t>Define policy exceptions </a:t>
            </a:r>
          </a:p>
          <a:p>
            <a:r>
              <a:rPr lang="en-US" sz="3700" dirty="0"/>
              <a:t>When multiple policies applied choose policy that provides more system availability to the user</a:t>
            </a:r>
          </a:p>
          <a:p>
            <a:r>
              <a:rPr lang="en-US" sz="3700" dirty="0"/>
              <a:t>Allow clients to wake up per collection (if using AC power) during specified time to check for other ConfigMgr policies to be implemented</a:t>
            </a:r>
            <a:endParaRPr lang="en-US" sz="3700" dirty="0"/>
          </a:p>
        </p:txBody>
      </p:sp>
    </p:spTree>
  </p:cSld>
  <p:clrMapOvr>
    <a:masterClrMapping/>
  </p:clrMapOvr>
  <p:transition advClick="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7309" y="2023370"/>
            <a:ext cx="9388498" cy="1523495"/>
          </a:xfrm>
        </p:spPr>
        <p:txBody>
          <a:bodyPr/>
          <a:lstStyle/>
          <a:p>
            <a:r>
              <a:rPr lang="en-US" dirty="0" smtClean="0"/>
              <a:t>Power management policy configuration</a:t>
            </a:r>
            <a:endParaRPr lang="en-US" dirty="0"/>
          </a:p>
        </p:txBody>
      </p:sp>
      <p:sp>
        <p:nvSpPr>
          <p:cNvPr id="4" name="Text Placeholder 3"/>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15383466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7309" y="2023370"/>
            <a:ext cx="9388498" cy="1523495"/>
          </a:xfrm>
        </p:spPr>
        <p:txBody>
          <a:bodyPr/>
          <a:lstStyle/>
          <a:p>
            <a:r>
              <a:rPr lang="en-US" dirty="0" smtClean="0"/>
              <a:t>Power management reporting</a:t>
            </a:r>
            <a:endParaRPr lang="en-US" dirty="0"/>
          </a:p>
        </p:txBody>
      </p:sp>
      <p:sp>
        <p:nvSpPr>
          <p:cNvPr id="4" name="Text Placeholder 3"/>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15383466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422020" y="21772"/>
            <a:ext cx="9341592" cy="7865269"/>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tretch>
            <a:fillRect/>
          </a:stretch>
        </p:blipFill>
        <p:spPr bwMode="auto">
          <a:xfrm>
            <a:off x="1984326" y="65318"/>
            <a:ext cx="8208413" cy="6657975"/>
          </a:xfrm>
          <a:prstGeom prst="rect">
            <a:avLst/>
          </a:prstGeom>
          <a:noFill/>
          <a:ln>
            <a:noFill/>
          </a:ln>
        </p:spPr>
      </p:pic>
    </p:spTree>
  </p:cSld>
  <p:clrMapOvr>
    <a:masterClrMapping/>
  </p:clrMapOvr>
  <p:transition advClick="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System Center Configuration Manager </a:t>
            </a:r>
            <a:r>
              <a:rPr lang="en-US" dirty="0" smtClean="0"/>
              <a:t>R3 </a:t>
            </a:r>
            <a:r>
              <a:rPr lang="en-US" dirty="0" smtClean="0"/>
              <a:t>Overview</a:t>
            </a:r>
            <a:endParaRPr lang="en-US" dirty="0"/>
          </a:p>
        </p:txBody>
      </p:sp>
      <p:sp>
        <p:nvSpPr>
          <p:cNvPr id="3" name="Subtitle 2"/>
          <p:cNvSpPr>
            <a:spLocks noGrp="1"/>
          </p:cNvSpPr>
          <p:nvPr>
            <p:ph type="subTitle" idx="1"/>
          </p:nvPr>
        </p:nvSpPr>
        <p:spPr/>
        <p:txBody>
          <a:bodyPr/>
          <a:lstStyle/>
          <a:p>
            <a:r>
              <a:rPr lang="en-US" dirty="0" smtClean="0">
                <a:gradFill>
                  <a:gsLst>
                    <a:gs pos="0">
                      <a:schemeClr val="tx1"/>
                    </a:gs>
                    <a:gs pos="100000">
                      <a:schemeClr val="tx1"/>
                    </a:gs>
                  </a:gsLst>
                  <a:lin ang="5400000" scaled="0"/>
                </a:gradFill>
              </a:rPr>
              <a:t>Wally Mead, Senior Program Manager</a:t>
            </a:r>
          </a:p>
          <a:p>
            <a:r>
              <a:rPr lang="en-US" dirty="0" smtClean="0">
                <a:gradFill>
                  <a:gsLst>
                    <a:gs pos="0">
                      <a:schemeClr val="tx1"/>
                    </a:gs>
                    <a:gs pos="100000">
                      <a:schemeClr val="tx1"/>
                    </a:gs>
                  </a:gsLst>
                  <a:lin ang="5400000" scaled="0"/>
                </a:gradFill>
              </a:rPr>
              <a:t>Microsoft Corporation</a:t>
            </a:r>
            <a:endParaRPr lang="en-US" dirty="0">
              <a:gradFill>
                <a:gsLst>
                  <a:gs pos="0">
                    <a:schemeClr val="tx1"/>
                  </a:gs>
                  <a:gs pos="10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36540" y="54428"/>
            <a:ext cx="9341592" cy="7850981"/>
          </a:xfrm>
          <a:prstGeom prst="rect">
            <a:avLst/>
          </a:prstGeom>
          <a:noFill/>
          <a:ln w="9525">
            <a:noFill/>
            <a:miter lim="800000"/>
            <a:headEnd/>
            <a:tailEnd/>
          </a:ln>
        </p:spPr>
      </p:pic>
    </p:spTree>
  </p:cSld>
  <p:clrMapOvr>
    <a:masterClrMapping/>
  </p:clrMapOvr>
  <p:transition advClick="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tretch>
            <a:fillRect/>
          </a:stretch>
        </p:blipFill>
        <p:spPr bwMode="auto">
          <a:xfrm>
            <a:off x="1969803" y="80621"/>
            <a:ext cx="8208413" cy="6679407"/>
          </a:xfrm>
          <a:prstGeom prst="rect">
            <a:avLst/>
          </a:prstGeom>
          <a:noFill/>
          <a:ln>
            <a:noFill/>
          </a:ln>
        </p:spPr>
      </p:pic>
    </p:spTree>
  </p:cSld>
  <p:clrMapOvr>
    <a:masterClrMapping/>
  </p:clrMapOvr>
  <p:transition advClick="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tretch>
            <a:fillRect/>
          </a:stretch>
        </p:blipFill>
        <p:spPr bwMode="auto">
          <a:xfrm>
            <a:off x="1419306" y="43544"/>
            <a:ext cx="9341592" cy="7858125"/>
          </a:xfrm>
          <a:prstGeom prst="rect">
            <a:avLst/>
          </a:prstGeom>
          <a:noFill/>
          <a:ln>
            <a:noFill/>
          </a:ln>
        </p:spPr>
      </p:pic>
    </p:spTree>
  </p:cSld>
  <p:clrMapOvr>
    <a:masterClrMapping/>
  </p:clrMapOvr>
  <p:transition advClick="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tretch>
            <a:fillRect/>
          </a:stretch>
        </p:blipFill>
        <p:spPr bwMode="auto">
          <a:xfrm>
            <a:off x="1997012" y="76203"/>
            <a:ext cx="8189367" cy="6650831"/>
          </a:xfrm>
          <a:prstGeom prst="rect">
            <a:avLst/>
          </a:prstGeom>
          <a:noFill/>
          <a:ln>
            <a:noFill/>
          </a:ln>
        </p:spPr>
      </p:pic>
    </p:spTree>
  </p:cSld>
  <p:clrMapOvr>
    <a:masterClrMapping/>
  </p:clrMapOvr>
  <p:transition advClick="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ConfigMgr R3 Features</a:t>
            </a:r>
            <a:endParaRPr lang="en-US" dirty="0"/>
          </a:p>
        </p:txBody>
      </p:sp>
      <p:sp>
        <p:nvSpPr>
          <p:cNvPr id="3" name="Text Placeholder 2"/>
          <p:cNvSpPr>
            <a:spLocks noGrp="1"/>
          </p:cNvSpPr>
          <p:nvPr>
            <p:ph type="body" sz="quarter" idx="10"/>
          </p:nvPr>
        </p:nvSpPr>
        <p:spPr>
          <a:xfrm>
            <a:off x="519366" y="1272091"/>
            <a:ext cx="11173090" cy="4477619"/>
          </a:xfrm>
        </p:spPr>
        <p:txBody>
          <a:bodyPr>
            <a:normAutofit fontScale="77500" lnSpcReduction="20000"/>
          </a:bodyPr>
          <a:lstStyle/>
          <a:p>
            <a:r>
              <a:rPr lang="en-US" sz="3700" dirty="0"/>
              <a:t>In addition to the Power Management capabilities, Configuration Manager 2007 R3 includes</a:t>
            </a:r>
            <a:r>
              <a:rPr lang="en-US" dirty="0" smtClean="0"/>
              <a:t>:</a:t>
            </a:r>
          </a:p>
          <a:p>
            <a:pPr lvl="1"/>
            <a:r>
              <a:rPr lang="en-US" sz="3200" dirty="0"/>
              <a:t>Active Directory Delta Discovery</a:t>
            </a:r>
          </a:p>
          <a:p>
            <a:pPr lvl="2"/>
            <a:r>
              <a:rPr lang="en-US" sz="3200" dirty="0"/>
              <a:t>More frequent, less impact, discovery to add new resources to the Configuration Manager site database</a:t>
            </a:r>
          </a:p>
          <a:p>
            <a:pPr lvl="1"/>
            <a:r>
              <a:rPr lang="en-US" sz="3200" dirty="0"/>
              <a:t>Dynamic Collection Updates</a:t>
            </a:r>
          </a:p>
          <a:p>
            <a:pPr lvl="2"/>
            <a:r>
              <a:rPr lang="en-US" sz="3200" dirty="0"/>
              <a:t>More frequent, less impact, feature to update collections based on new resource record data</a:t>
            </a:r>
          </a:p>
          <a:p>
            <a:pPr lvl="1"/>
            <a:r>
              <a:rPr lang="en-US" sz="3200" dirty="0" err="1"/>
              <a:t>Prestaged</a:t>
            </a:r>
            <a:r>
              <a:rPr lang="en-US" sz="3200" dirty="0"/>
              <a:t> Media for Operating System Deployment</a:t>
            </a:r>
          </a:p>
          <a:p>
            <a:pPr lvl="2"/>
            <a:r>
              <a:rPr lang="en-US" sz="3200" dirty="0"/>
              <a:t>Creates a custom .</a:t>
            </a:r>
            <a:r>
              <a:rPr lang="en-US" sz="3200" dirty="0" err="1"/>
              <a:t>wim</a:t>
            </a:r>
            <a:r>
              <a:rPr lang="en-US" sz="3200" dirty="0"/>
              <a:t> with boot and OS image data</a:t>
            </a:r>
          </a:p>
          <a:p>
            <a:pPr lvl="2"/>
            <a:r>
              <a:rPr lang="en-US" sz="3200" dirty="0"/>
              <a:t>Shortens time to deploy new systems at your location</a:t>
            </a:r>
          </a:p>
          <a:p>
            <a:pPr lvl="1"/>
            <a:r>
              <a:rPr lang="en-US" sz="3200" dirty="0"/>
              <a:t>Enhanced Collection Management</a:t>
            </a:r>
          </a:p>
          <a:p>
            <a:pPr lvl="2"/>
            <a:r>
              <a:rPr lang="en-US" sz="3200" dirty="0"/>
              <a:t>Right-click actions to ease collection management</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Delta AD Discovery</a:t>
            </a:r>
            <a:endParaRPr lang="en-US" dirty="0"/>
          </a:p>
        </p:txBody>
      </p:sp>
      <p:sp>
        <p:nvSpPr>
          <p:cNvPr id="3" name="Content Placeholder 2"/>
          <p:cNvSpPr>
            <a:spLocks noGrp="1"/>
          </p:cNvSpPr>
          <p:nvPr>
            <p:ph type="body" sz="quarter" idx="10"/>
          </p:nvPr>
        </p:nvSpPr>
        <p:spPr>
          <a:xfrm>
            <a:off x="507868" y="1697302"/>
            <a:ext cx="11173090" cy="3539430"/>
          </a:xfrm>
        </p:spPr>
        <p:txBody>
          <a:bodyPr/>
          <a:lstStyle/>
          <a:p>
            <a:r>
              <a:rPr lang="en-US" dirty="0" smtClean="0"/>
              <a:t>Each AD discovery query has 2 tasks:</a:t>
            </a:r>
          </a:p>
          <a:p>
            <a:pPr lvl="1">
              <a:buNone/>
            </a:pPr>
            <a:r>
              <a:rPr lang="en-US" dirty="0" smtClean="0"/>
              <a:t>1. </a:t>
            </a:r>
            <a:r>
              <a:rPr lang="en-US" dirty="0" smtClean="0">
                <a:solidFill>
                  <a:schemeClr val="tx1"/>
                </a:solidFill>
              </a:rPr>
              <a:t>Discover any changes </a:t>
            </a:r>
            <a:r>
              <a:rPr lang="en-US" dirty="0" smtClean="0"/>
              <a:t>to any users or machines, based on the query, that would likely affect targeting (default is 5 minutes)</a:t>
            </a:r>
          </a:p>
          <a:p>
            <a:pPr lvl="1">
              <a:buNone/>
            </a:pPr>
            <a:r>
              <a:rPr lang="en-US" dirty="0" smtClean="0"/>
              <a:t>2. </a:t>
            </a:r>
            <a:r>
              <a:rPr lang="en-US" dirty="0" smtClean="0">
                <a:solidFill>
                  <a:schemeClr val="tx1"/>
                </a:solidFill>
              </a:rPr>
              <a:t>Perform a periodic “full scan” </a:t>
            </a:r>
            <a:r>
              <a:rPr lang="en-US" dirty="0" smtClean="0"/>
              <a:t>to capture users and machines last logged time, ensuring active users and machines are not made obsolete</a:t>
            </a:r>
          </a:p>
          <a:p>
            <a:r>
              <a:rPr lang="en-US" dirty="0" smtClean="0"/>
              <a:t>On an individual discovery method, can still initiate a full scan on demand</a:t>
            </a:r>
          </a:p>
        </p:txBody>
      </p:sp>
    </p:spTree>
    <p:extLst>
      <p:ext uri="{BB962C8B-B14F-4D97-AF65-F5344CB8AC3E}">
        <p14:creationId xmlns:p14="http://schemas.microsoft.com/office/powerpoint/2010/main" val="369368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 y="230190"/>
            <a:ext cx="12493546" cy="609398"/>
          </a:xfrm>
        </p:spPr>
        <p:txBody>
          <a:bodyPr/>
          <a:lstStyle/>
          <a:p>
            <a:r>
              <a:rPr lang="en-US" dirty="0" smtClean="0"/>
              <a:t>Delta AD Discovery</a:t>
            </a:r>
            <a:endParaRPr lang="en-US" dirty="0"/>
          </a:p>
        </p:txBody>
      </p:sp>
      <p:sp>
        <p:nvSpPr>
          <p:cNvPr id="3" name="Content Placeholder 2"/>
          <p:cNvSpPr>
            <a:spLocks noGrp="1"/>
          </p:cNvSpPr>
          <p:nvPr>
            <p:ph type="body" sz="quarter" idx="10"/>
          </p:nvPr>
        </p:nvSpPr>
        <p:spPr>
          <a:xfrm>
            <a:off x="360298" y="1191885"/>
            <a:ext cx="11173090" cy="5384039"/>
          </a:xfrm>
        </p:spPr>
        <p:txBody>
          <a:bodyPr/>
          <a:lstStyle/>
          <a:p>
            <a:r>
              <a:rPr lang="en-US" sz="3700" dirty="0"/>
              <a:t>Active Directory queries supported are:</a:t>
            </a:r>
          </a:p>
          <a:p>
            <a:pPr lvl="1"/>
            <a:r>
              <a:rPr lang="en-US" sz="3200" dirty="0"/>
              <a:t>User</a:t>
            </a:r>
          </a:p>
          <a:p>
            <a:pPr lvl="1"/>
            <a:r>
              <a:rPr lang="en-US" sz="3200" dirty="0"/>
              <a:t>User Group</a:t>
            </a:r>
          </a:p>
          <a:p>
            <a:pPr lvl="1"/>
            <a:r>
              <a:rPr lang="en-US" sz="3200" dirty="0"/>
              <a:t>System</a:t>
            </a:r>
          </a:p>
          <a:p>
            <a:pPr lvl="1"/>
            <a:r>
              <a:rPr lang="en-US" sz="3200" dirty="0"/>
              <a:t>System Group</a:t>
            </a:r>
          </a:p>
          <a:p>
            <a:r>
              <a:rPr lang="en-US" sz="3700" dirty="0"/>
              <a:t>Able to view the last start time </a:t>
            </a:r>
            <a:br>
              <a:rPr lang="en-US" sz="3700" dirty="0"/>
            </a:br>
            <a:r>
              <a:rPr lang="en-US" sz="3700" dirty="0"/>
              <a:t>and last end time for each query as </a:t>
            </a:r>
            <a:br>
              <a:rPr lang="en-US" sz="3700" dirty="0"/>
            </a:br>
            <a:r>
              <a:rPr lang="en-US" sz="3700" dirty="0"/>
              <a:t>well as the average duration, </a:t>
            </a:r>
            <a:br>
              <a:rPr lang="en-US" sz="3700" dirty="0"/>
            </a:br>
            <a:r>
              <a:rPr lang="en-US" sz="3700" dirty="0"/>
              <a:t>calculated on the last 10 </a:t>
            </a:r>
            <a:br>
              <a:rPr lang="en-US" sz="3700" dirty="0"/>
            </a:br>
            <a:r>
              <a:rPr lang="en-US" sz="3700" dirty="0"/>
              <a:t>executions</a:t>
            </a:r>
          </a:p>
        </p:txBody>
      </p:sp>
      <p:pic>
        <p:nvPicPr>
          <p:cNvPr id="4" name="Picture 2"/>
          <p:cNvPicPr>
            <a:picLocks noChangeAspect="1" noChangeArrowheads="1"/>
          </p:cNvPicPr>
          <p:nvPr/>
        </p:nvPicPr>
        <p:blipFill>
          <a:blip r:embed="rId2" cstate="print"/>
          <a:srcRect/>
          <a:stretch>
            <a:fillRect/>
          </a:stretch>
        </p:blipFill>
        <p:spPr bwMode="auto">
          <a:xfrm>
            <a:off x="7821165" y="2895602"/>
            <a:ext cx="5285201" cy="4386943"/>
          </a:xfrm>
          <a:prstGeom prst="rect">
            <a:avLst/>
          </a:prstGeom>
          <a:noFill/>
          <a:ln w="9525">
            <a:noFill/>
            <a:miter lim="800000"/>
            <a:headEnd/>
            <a:tailEnd/>
          </a:ln>
          <a:effectLst>
            <a:reflection blurRad="6350" stA="50000" endA="300" endPos="55000" dir="5400000" sy="-100000" algn="bl" rotWithShape="0"/>
          </a:effectLst>
          <a:scene3d>
            <a:camera prst="perspectiveContrastingLeftFacing"/>
            <a:lightRig rig="threePt" dir="t"/>
          </a:scene3d>
        </p:spPr>
      </p:pic>
      <p:sp>
        <p:nvSpPr>
          <p:cNvPr id="5" name="Rectangle 4"/>
          <p:cNvSpPr/>
          <p:nvPr/>
        </p:nvSpPr>
        <p:spPr>
          <a:xfrm>
            <a:off x="1" y="6346763"/>
            <a:ext cx="5032425" cy="400087"/>
          </a:xfrm>
          <a:prstGeom prst="rect">
            <a:avLst/>
          </a:prstGeom>
        </p:spPr>
        <p:txBody>
          <a:bodyPr wrap="none" lIns="121899" tIns="60949" rIns="121899" bIns="60949">
            <a:spAutoFit/>
          </a:bodyPr>
          <a:lstStyle/>
          <a:p>
            <a:r>
              <a:rPr lang="en-US" dirty="0" smtClean="0">
                <a:solidFill>
                  <a:schemeClr val="accent2"/>
                </a:solidFill>
              </a:rPr>
              <a:t>Note: Delta Discovery is not enabled by default</a:t>
            </a:r>
          </a:p>
        </p:txBody>
      </p:sp>
    </p:spTree>
    <p:extLst>
      <p:ext uri="{BB962C8B-B14F-4D97-AF65-F5344CB8AC3E}">
        <p14:creationId xmlns:p14="http://schemas.microsoft.com/office/powerpoint/2010/main" val="12868576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90"/>
            <a:ext cx="11173090" cy="609398"/>
          </a:xfrm>
        </p:spPr>
        <p:txBody>
          <a:bodyPr/>
          <a:lstStyle/>
          <a:p>
            <a:r>
              <a:rPr lang="en-US" dirty="0" smtClean="0"/>
              <a:t>Collection Evaluation</a:t>
            </a:r>
            <a:endParaRPr lang="en-US" dirty="0"/>
          </a:p>
        </p:txBody>
      </p:sp>
      <p:sp>
        <p:nvSpPr>
          <p:cNvPr id="3" name="Text Placeholder 2"/>
          <p:cNvSpPr>
            <a:spLocks noGrp="1"/>
          </p:cNvSpPr>
          <p:nvPr>
            <p:ph type="body" sz="quarter" idx="10"/>
          </p:nvPr>
        </p:nvSpPr>
        <p:spPr>
          <a:xfrm>
            <a:off x="473371" y="1168160"/>
            <a:ext cx="11173090" cy="5605637"/>
          </a:xfrm>
        </p:spPr>
        <p:txBody>
          <a:bodyPr/>
          <a:lstStyle/>
          <a:p>
            <a:r>
              <a:rPr lang="en-US" dirty="0"/>
              <a:t>Focus for R3 is evaluating new systems</a:t>
            </a:r>
          </a:p>
          <a:p>
            <a:r>
              <a:rPr lang="en-US" dirty="0"/>
              <a:t>New collection setting  ‘Dynamically add new resources’</a:t>
            </a:r>
          </a:p>
          <a:p>
            <a:r>
              <a:rPr lang="en-US" dirty="0"/>
              <a:t>Full </a:t>
            </a:r>
            <a:r>
              <a:rPr lang="en-US" dirty="0"/>
              <a:t>evaluations are still processed in the same </a:t>
            </a:r>
            <a:r>
              <a:rPr lang="en-US" dirty="0"/>
              <a:t>way</a:t>
            </a:r>
          </a:p>
          <a:p>
            <a:r>
              <a:rPr lang="en-US" dirty="0"/>
              <a:t>A </a:t>
            </a:r>
            <a:r>
              <a:rPr lang="en-US" dirty="0"/>
              <a:t>new collection needs a full evaluation to show </a:t>
            </a:r>
            <a:r>
              <a:rPr lang="en-US" b="1" dirty="0"/>
              <a:t>existing</a:t>
            </a:r>
            <a:r>
              <a:rPr lang="en-US" dirty="0"/>
              <a:t> </a:t>
            </a:r>
            <a:r>
              <a:rPr lang="en-US" dirty="0"/>
              <a:t>clients</a:t>
            </a:r>
          </a:p>
          <a:p>
            <a:r>
              <a:rPr lang="en-US" dirty="0"/>
              <a:t>How it works:</a:t>
            </a:r>
          </a:p>
          <a:p>
            <a:pPr lvl="1"/>
            <a:r>
              <a:rPr lang="en-US" sz="2700" dirty="0"/>
              <a:t>Collections </a:t>
            </a:r>
            <a:r>
              <a:rPr lang="en-US" sz="2700" dirty="0"/>
              <a:t>are </a:t>
            </a:r>
            <a:r>
              <a:rPr lang="en-US" sz="2700" dirty="0"/>
              <a:t>evaluated </a:t>
            </a:r>
            <a:r>
              <a:rPr lang="en-US" sz="2700" dirty="0"/>
              <a:t>by periodically executing a </a:t>
            </a:r>
            <a:r>
              <a:rPr lang="en-US" sz="2700" dirty="0"/>
              <a:t>query</a:t>
            </a:r>
          </a:p>
          <a:p>
            <a:pPr lvl="1"/>
            <a:r>
              <a:rPr lang="en-US" sz="2700" dirty="0"/>
              <a:t>Results are inserted </a:t>
            </a:r>
            <a:r>
              <a:rPr lang="en-US" sz="2700" dirty="0"/>
              <a:t>into a temporary </a:t>
            </a:r>
            <a:r>
              <a:rPr lang="en-US" sz="2700" dirty="0"/>
              <a:t>table</a:t>
            </a:r>
          </a:p>
          <a:p>
            <a:pPr lvl="1"/>
            <a:r>
              <a:rPr lang="en-US" sz="2700" dirty="0"/>
              <a:t>This </a:t>
            </a:r>
            <a:r>
              <a:rPr lang="en-US" sz="2700" dirty="0"/>
              <a:t>table is then merged into the master collection results table (</a:t>
            </a:r>
            <a:r>
              <a:rPr lang="en-US" sz="2700" dirty="0" err="1"/>
              <a:t>CollectionMembers</a:t>
            </a:r>
            <a:r>
              <a:rPr lang="en-US" sz="2700" dirty="0"/>
              <a:t>)</a:t>
            </a:r>
          </a:p>
          <a:p>
            <a:pPr lvl="1"/>
            <a:r>
              <a:rPr lang="en-US" sz="2700" dirty="0"/>
              <a:t>If </a:t>
            </a:r>
            <a:r>
              <a:rPr lang="en-US" sz="2700" dirty="0"/>
              <a:t>there is no change in results, </a:t>
            </a:r>
            <a:r>
              <a:rPr lang="en-US" sz="2700" dirty="0"/>
              <a:t>master </a:t>
            </a:r>
            <a:r>
              <a:rPr lang="en-US" sz="2700" dirty="0"/>
              <a:t>results table </a:t>
            </a:r>
            <a:r>
              <a:rPr lang="en-US" sz="2700" dirty="0"/>
              <a:t>not changed </a:t>
            </a:r>
          </a:p>
          <a:p>
            <a:pPr lvl="1"/>
            <a:r>
              <a:rPr lang="en-US" sz="2700" dirty="0"/>
              <a:t>If </a:t>
            </a:r>
            <a:r>
              <a:rPr lang="en-US" sz="2700" dirty="0"/>
              <a:t>only a few resources have changed</a:t>
            </a:r>
            <a:r>
              <a:rPr lang="en-US" sz="2700" dirty="0"/>
              <a:t>,  evaluation </a:t>
            </a:r>
            <a:r>
              <a:rPr lang="en-US" sz="2700" dirty="0"/>
              <a:t>process </a:t>
            </a:r>
            <a:r>
              <a:rPr lang="en-US" sz="2700" dirty="0"/>
              <a:t>faster due to only processing  </a:t>
            </a:r>
            <a:r>
              <a:rPr lang="en-US" sz="2700" dirty="0"/>
              <a:t>changed </a:t>
            </a:r>
            <a:r>
              <a:rPr lang="en-US" sz="2700" dirty="0"/>
              <a:t>resources</a:t>
            </a:r>
          </a:p>
        </p:txBody>
      </p:sp>
    </p:spTree>
    <p:extLst>
      <p:ext uri="{BB962C8B-B14F-4D97-AF65-F5344CB8AC3E}">
        <p14:creationId xmlns:p14="http://schemas.microsoft.com/office/powerpoint/2010/main" val="82738728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US" dirty="0" smtClean="0"/>
              <a:t>Dynamic Collection Evaluation</a:t>
            </a:r>
            <a:endParaRPr lang="en-US" dirty="0"/>
          </a:p>
        </p:txBody>
      </p:sp>
      <p:pic>
        <p:nvPicPr>
          <p:cNvPr id="7" name="Picture 6" descr="Fast Collections.png"/>
          <p:cNvPicPr>
            <a:picLocks noChangeAspect="1"/>
          </p:cNvPicPr>
          <p:nvPr/>
        </p:nvPicPr>
        <p:blipFill>
          <a:blip r:embed="rId3"/>
          <a:stretch>
            <a:fillRect/>
          </a:stretch>
        </p:blipFill>
        <p:spPr>
          <a:xfrm>
            <a:off x="5668871" y="1198970"/>
            <a:ext cx="4931529" cy="5483625"/>
          </a:xfrm>
          <a:prstGeom prst="rect">
            <a:avLst/>
          </a:prstGeom>
        </p:spPr>
      </p:pic>
      <p:sp>
        <p:nvSpPr>
          <p:cNvPr id="3" name="Content Placeholder 2"/>
          <p:cNvSpPr>
            <a:spLocks noGrp="1"/>
          </p:cNvSpPr>
          <p:nvPr>
            <p:ph type="body" sz="quarter" idx="10"/>
          </p:nvPr>
        </p:nvSpPr>
        <p:spPr>
          <a:xfrm>
            <a:off x="397191" y="3761889"/>
            <a:ext cx="11173090" cy="2203680"/>
          </a:xfrm>
        </p:spPr>
        <p:txBody>
          <a:bodyPr>
            <a:normAutofit fontScale="92500" lnSpcReduction="10000"/>
          </a:bodyPr>
          <a:lstStyle/>
          <a:p>
            <a:endParaRPr lang="en-US" dirty="0"/>
          </a:p>
          <a:p>
            <a:r>
              <a:rPr lang="en-US" sz="3700" dirty="0"/>
              <a:t>Collection is </a:t>
            </a:r>
            <a:br>
              <a:rPr lang="en-US" sz="3700" dirty="0"/>
            </a:br>
            <a:r>
              <a:rPr lang="en-US" sz="3700" dirty="0"/>
              <a:t>configured to </a:t>
            </a:r>
            <a:br>
              <a:rPr lang="en-US" sz="3700" dirty="0"/>
            </a:br>
            <a:r>
              <a:rPr lang="en-US" sz="3700" dirty="0"/>
              <a:t>dynamically add new</a:t>
            </a:r>
            <a:br>
              <a:rPr lang="en-US" sz="3700" dirty="0"/>
            </a:br>
            <a:r>
              <a:rPr lang="en-US" sz="3700" dirty="0"/>
              <a:t>resources</a:t>
            </a:r>
          </a:p>
        </p:txBody>
      </p:sp>
      <p:sp>
        <p:nvSpPr>
          <p:cNvPr id="6" name="Rounded Rectangle 5"/>
          <p:cNvSpPr/>
          <p:nvPr/>
        </p:nvSpPr>
        <p:spPr bwMode="auto">
          <a:xfrm>
            <a:off x="314993" y="2547991"/>
            <a:ext cx="2985578" cy="96577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pPr>
            <a:r>
              <a:rPr lang="en-US" sz="4800">
                <a:solidFill>
                  <a:srgbClr val="FFFFFF"/>
                </a:solidFill>
                <a:effectLst>
                  <a:outerShdw blurRad="38100" dist="38100" dir="2700000" algn="tl">
                    <a:srgbClr val="000000">
                      <a:alpha val="43137"/>
                    </a:srgbClr>
                  </a:outerShdw>
                </a:effectLst>
                <a:latin typeface="Calibri" pitchFamily="34" charset="0"/>
              </a:rPr>
              <a:t>Step 1</a:t>
            </a:r>
            <a:endParaRPr lang="en-US" sz="4800" dirty="0">
              <a:solidFill>
                <a:srgbClr val="FFFFFF"/>
              </a:solidFill>
              <a:effectLst>
                <a:outerShdw blurRad="38100" dist="38100" dir="2700000" algn="tl">
                  <a:srgbClr val="000000">
                    <a:alpha val="43137"/>
                  </a:srgbClr>
                </a:outerShdw>
              </a:effectLst>
              <a:latin typeface="Calibri" pitchFamily="34" charset="0"/>
            </a:endParaRPr>
          </a:p>
        </p:txBody>
      </p:sp>
      <p:sp>
        <p:nvSpPr>
          <p:cNvPr id="5" name="Rounded Rectangle 4"/>
          <p:cNvSpPr/>
          <p:nvPr/>
        </p:nvSpPr>
        <p:spPr bwMode="auto">
          <a:xfrm>
            <a:off x="5942052" y="5792819"/>
            <a:ext cx="2539339" cy="304800"/>
          </a:xfrm>
          <a:prstGeom prst="roundRect">
            <a:avLst/>
          </a:prstGeom>
          <a:noFill/>
          <a:ln w="19050">
            <a:solidFill>
              <a:srgbClr val="FF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bg1"/>
              </a:solidFill>
              <a:effectLst>
                <a:outerShdw blurRad="50800" dist="38100" dir="2700000" algn="tl" rotWithShape="0">
                  <a:prstClr val="black">
                    <a:alpha val="40000"/>
                  </a:prstClr>
                </a:outerShdw>
              </a:effectLst>
              <a:latin typeface="Segoe" pitchFamily="34" charset="0"/>
            </a:endParaRPr>
          </a:p>
        </p:txBody>
      </p:sp>
    </p:spTree>
    <p:extLst>
      <p:ext uri="{BB962C8B-B14F-4D97-AF65-F5344CB8AC3E}">
        <p14:creationId xmlns:p14="http://schemas.microsoft.com/office/powerpoint/2010/main" val="18717237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90"/>
            <a:ext cx="11680959" cy="609398"/>
          </a:xfrm>
        </p:spPr>
        <p:txBody>
          <a:bodyPr/>
          <a:lstStyle/>
          <a:p>
            <a:r>
              <a:rPr lang="en-US" dirty="0" smtClean="0"/>
              <a:t>Dynamic Collection Evaluation</a:t>
            </a:r>
            <a:endParaRPr lang="en-US" dirty="0"/>
          </a:p>
        </p:txBody>
      </p:sp>
      <p:sp>
        <p:nvSpPr>
          <p:cNvPr id="3" name="Content Placeholder 2"/>
          <p:cNvSpPr>
            <a:spLocks noGrp="1"/>
          </p:cNvSpPr>
          <p:nvPr>
            <p:ph type="body" sz="quarter" idx="10"/>
          </p:nvPr>
        </p:nvSpPr>
        <p:spPr>
          <a:xfrm>
            <a:off x="3219005" y="1623858"/>
            <a:ext cx="11173090" cy="4905375"/>
          </a:xfrm>
        </p:spPr>
        <p:txBody>
          <a:bodyPr>
            <a:noAutofit/>
          </a:bodyPr>
          <a:lstStyle/>
          <a:p>
            <a:r>
              <a:rPr lang="en-US" sz="2900" dirty="0"/>
              <a:t>Resource that fast collections apply to are:</a:t>
            </a:r>
          </a:p>
          <a:p>
            <a:pPr lvl="1"/>
            <a:r>
              <a:rPr lang="en-US" sz="2900" dirty="0"/>
              <a:t>Initially discovered</a:t>
            </a:r>
          </a:p>
          <a:p>
            <a:pPr lvl="1"/>
            <a:r>
              <a:rPr lang="en-US" sz="2900" dirty="0"/>
              <a:t>Provisioned via OSD</a:t>
            </a:r>
          </a:p>
          <a:p>
            <a:pPr lvl="1"/>
            <a:r>
              <a:rPr lang="en-US" sz="2900" dirty="0"/>
              <a:t>Scanned for initial hardware inventory</a:t>
            </a:r>
          </a:p>
          <a:p>
            <a:pPr lvl="1"/>
            <a:r>
              <a:rPr lang="en-US" sz="2900" dirty="0"/>
              <a:t>Upgraded to a higher ConfigMgr client version</a:t>
            </a:r>
          </a:p>
          <a:p>
            <a:r>
              <a:rPr lang="en-US" sz="2900" dirty="0"/>
              <a:t>Resource ID inserted into change tracking table </a:t>
            </a:r>
            <a:br>
              <a:rPr lang="en-US" sz="2900" dirty="0"/>
            </a:br>
            <a:r>
              <a:rPr lang="en-US" sz="2900" dirty="0"/>
              <a:t>where a separate collection evaluator thread is </a:t>
            </a:r>
            <a:br>
              <a:rPr lang="en-US" sz="2900" dirty="0"/>
            </a:br>
            <a:r>
              <a:rPr lang="en-US" sz="2900" dirty="0"/>
              <a:t>run (5 min) and evaluates collections marked for </a:t>
            </a:r>
            <a:br>
              <a:rPr lang="en-US" sz="2900" dirty="0"/>
            </a:br>
            <a:r>
              <a:rPr lang="en-US" sz="2900" dirty="0"/>
              <a:t>fast evaluation</a:t>
            </a:r>
          </a:p>
          <a:p>
            <a:endParaRPr lang="en-US" sz="2900" dirty="0"/>
          </a:p>
          <a:p>
            <a:endParaRPr lang="en-US" sz="2900" dirty="0"/>
          </a:p>
        </p:txBody>
      </p:sp>
      <p:sp>
        <p:nvSpPr>
          <p:cNvPr id="4" name="Rounded Rectangle 3"/>
          <p:cNvSpPr/>
          <p:nvPr/>
        </p:nvSpPr>
        <p:spPr bwMode="auto">
          <a:xfrm>
            <a:off x="163204" y="1643865"/>
            <a:ext cx="2985578" cy="96577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pPr>
            <a:r>
              <a:rPr lang="en-US" sz="4800">
                <a:solidFill>
                  <a:srgbClr val="FFFFFF"/>
                </a:solidFill>
                <a:effectLst>
                  <a:outerShdw blurRad="38100" dist="38100" dir="2700000" algn="tl">
                    <a:srgbClr val="000000">
                      <a:alpha val="43137"/>
                    </a:srgbClr>
                  </a:outerShdw>
                </a:effectLst>
                <a:latin typeface="Calibri" pitchFamily="34" charset="0"/>
              </a:rPr>
              <a:t>Step 2</a:t>
            </a:r>
            <a:endParaRPr lang="en-US" sz="4800" dirty="0">
              <a:solidFill>
                <a:srgbClr val="FFFFFF"/>
              </a:solidFill>
              <a:effectLst>
                <a:outerShdw blurRad="38100" dist="38100" dir="2700000" algn="tl">
                  <a:srgbClr val="000000">
                    <a:alpha val="43137"/>
                  </a:srgbClr>
                </a:outerShdw>
              </a:effectLst>
              <a:latin typeface="Calibri" pitchFamily="34" charset="0"/>
            </a:endParaRPr>
          </a:p>
        </p:txBody>
      </p:sp>
      <p:sp>
        <p:nvSpPr>
          <p:cNvPr id="5" name="Rounded Rectangle 4"/>
          <p:cNvSpPr/>
          <p:nvPr/>
        </p:nvSpPr>
        <p:spPr bwMode="auto">
          <a:xfrm>
            <a:off x="163204" y="3573695"/>
            <a:ext cx="2985578" cy="96577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pPr>
            <a:r>
              <a:rPr lang="en-US" sz="4800">
                <a:solidFill>
                  <a:srgbClr val="FFFFFF"/>
                </a:solidFill>
                <a:effectLst>
                  <a:outerShdw blurRad="38100" dist="38100" dir="2700000" algn="tl">
                    <a:srgbClr val="000000">
                      <a:alpha val="43137"/>
                    </a:srgbClr>
                  </a:outerShdw>
                </a:effectLst>
                <a:latin typeface="Calibri" pitchFamily="34" charset="0"/>
              </a:rPr>
              <a:t>Step 3</a:t>
            </a:r>
            <a:endParaRPr lang="en-US" sz="4800" dirty="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495560" y="5267418"/>
            <a:ext cx="10072035" cy="14130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lvl="1"/>
            <a:r>
              <a:rPr lang="en-US" sz="2900" dirty="0"/>
              <a:t>1. Fast Collections do </a:t>
            </a:r>
            <a:r>
              <a:rPr lang="en-US" sz="2900" b="1" dirty="0"/>
              <a:t>not</a:t>
            </a:r>
            <a:r>
              <a:rPr lang="en-US" sz="2900" dirty="0"/>
              <a:t> apply to known machines within ConfigMgr, only the above resources</a:t>
            </a:r>
          </a:p>
          <a:p>
            <a:pPr lvl="1"/>
            <a:r>
              <a:rPr lang="en-US" sz="2900" dirty="0"/>
              <a:t>2. Full evaluations are still processed in the same way</a:t>
            </a:r>
          </a:p>
        </p:txBody>
      </p:sp>
    </p:spTree>
    <p:extLst>
      <p:ext uri="{BB962C8B-B14F-4D97-AF65-F5344CB8AC3E}">
        <p14:creationId xmlns:p14="http://schemas.microsoft.com/office/powerpoint/2010/main" val="37419847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7" y="228600"/>
            <a:ext cx="11165020" cy="609398"/>
          </a:xfrm>
        </p:spPr>
        <p:txBody>
          <a:bodyPr/>
          <a:lstStyle/>
          <a:p>
            <a:r>
              <a:rPr lang="en-US" dirty="0" smtClean="0"/>
              <a:t>Agenda for Today’s Session</a:t>
            </a:r>
            <a:endParaRPr lang="en-US" dirty="0">
              <a:solidFill>
                <a:schemeClr val="accent1"/>
              </a:solidFill>
            </a:endParaRPr>
          </a:p>
        </p:txBody>
      </p:sp>
      <p:sp>
        <p:nvSpPr>
          <p:cNvPr id="3" name="Text Placeholder 2"/>
          <p:cNvSpPr>
            <a:spLocks noGrp="1"/>
          </p:cNvSpPr>
          <p:nvPr>
            <p:ph idx="1"/>
          </p:nvPr>
        </p:nvSpPr>
        <p:spPr>
          <a:xfrm>
            <a:off x="507868" y="1412876"/>
            <a:ext cx="11173090" cy="3877985"/>
          </a:xfrm>
        </p:spPr>
        <p:txBody>
          <a:bodyPr/>
          <a:lstStyle/>
          <a:p>
            <a:endParaRPr lang="en-US" dirty="0" smtClean="0"/>
          </a:p>
          <a:p>
            <a:r>
              <a:rPr lang="en-US" dirty="0" smtClean="0"/>
              <a:t>Quick overview of </a:t>
            </a:r>
            <a:r>
              <a:rPr lang="en-US" dirty="0" err="1" smtClean="0"/>
              <a:t>ConfigMgr</a:t>
            </a:r>
            <a:r>
              <a:rPr lang="en-US" dirty="0" smtClean="0"/>
              <a:t> 2007 R3</a:t>
            </a:r>
            <a:endParaRPr lang="en-US" dirty="0" smtClean="0"/>
          </a:p>
          <a:p>
            <a:pPr lvl="1"/>
            <a:r>
              <a:rPr lang="en-US" dirty="0" smtClean="0"/>
              <a:t>High </a:t>
            </a:r>
            <a:r>
              <a:rPr lang="en-US" dirty="0" smtClean="0"/>
              <a:t>level features and timeline</a:t>
            </a:r>
          </a:p>
          <a:p>
            <a:r>
              <a:rPr lang="en-US" dirty="0" smtClean="0"/>
              <a:t>Deep dive into power management</a:t>
            </a:r>
          </a:p>
          <a:p>
            <a:pPr lvl="1"/>
            <a:r>
              <a:rPr lang="en-US" dirty="0" smtClean="0"/>
              <a:t>Lots of reports and demos</a:t>
            </a:r>
          </a:p>
          <a:p>
            <a:r>
              <a:rPr lang="en-US" dirty="0" smtClean="0"/>
              <a:t>Overview of other features in </a:t>
            </a:r>
            <a:r>
              <a:rPr lang="en-US" dirty="0" err="1" smtClean="0"/>
              <a:t>ConfigMgr</a:t>
            </a:r>
            <a:r>
              <a:rPr lang="en-US" dirty="0" smtClean="0"/>
              <a:t> 2007 </a:t>
            </a:r>
            <a:r>
              <a:rPr lang="en-US" dirty="0" smtClean="0"/>
              <a:t>R3</a:t>
            </a:r>
            <a:endParaRPr lang="en-US" dirty="0" smtClean="0"/>
          </a:p>
          <a:p>
            <a:pPr lvl="1"/>
            <a:r>
              <a:rPr lang="en-US" dirty="0" err="1" smtClean="0"/>
              <a:t>Prestaged</a:t>
            </a:r>
            <a:r>
              <a:rPr lang="en-US" dirty="0" smtClean="0"/>
              <a:t> media, delta AD discovery, DCM compliance reporting, and collection management</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Delta AD Discovery and Dynamic Collection Evaluation</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481275763"/>
      </p:ext>
    </p:extLst>
  </p:cSld>
  <p:clrMapOvr>
    <a:masterClrMapping/>
  </p:clrMapOvr>
  <p:transition advClick="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7" y="230188"/>
            <a:ext cx="12290399" cy="1329595"/>
          </a:xfrm>
        </p:spPr>
        <p:txBody>
          <a:bodyPr/>
          <a:lstStyle/>
          <a:p>
            <a:r>
              <a:rPr lang="en-US" sz="4800" dirty="0"/>
              <a:t>Software Distribution Process for New Systems</a:t>
            </a:r>
            <a:br>
              <a:rPr lang="en-US" sz="4800" dirty="0"/>
            </a:br>
            <a:endParaRPr lang="en-US" sz="4800" dirty="0"/>
          </a:p>
        </p:txBody>
      </p:sp>
      <p:graphicFrame>
        <p:nvGraphicFramePr>
          <p:cNvPr id="5" name="Table 4"/>
          <p:cNvGraphicFramePr>
            <a:graphicFrameLocks noGrp="1"/>
          </p:cNvGraphicFramePr>
          <p:nvPr>
            <p:extLst>
              <p:ext uri="{D42A27DB-BD31-4B8C-83A1-F6EECF244321}">
                <p14:modId xmlns:p14="http://schemas.microsoft.com/office/powerpoint/2010/main" val="3421327306"/>
              </p:ext>
            </p:extLst>
          </p:nvPr>
        </p:nvGraphicFramePr>
        <p:xfrm>
          <a:off x="507868" y="838201"/>
          <a:ext cx="11065808" cy="5839628"/>
        </p:xfrm>
        <a:graphic>
          <a:graphicData uri="http://schemas.openxmlformats.org/drawingml/2006/table">
            <a:tbl>
              <a:tblPr firstRow="1" bandRow="1">
                <a:tableStyleId>{85BE263C-DBD7-4A20-BB59-AAB30ACAA65A}</a:tableStyleId>
              </a:tblPr>
              <a:tblGrid>
                <a:gridCol w="3766208"/>
                <a:gridCol w="2766451"/>
                <a:gridCol w="4533149"/>
              </a:tblGrid>
              <a:tr h="398948">
                <a:tc>
                  <a:txBody>
                    <a:bodyPr/>
                    <a:lstStyle/>
                    <a:p>
                      <a:pPr algn="ctr"/>
                      <a:r>
                        <a:rPr lang="en-US" sz="1900" dirty="0" smtClean="0"/>
                        <a:t>Activity</a:t>
                      </a:r>
                      <a:endParaRPr lang="en-US" sz="1900" dirty="0">
                        <a:solidFill>
                          <a:schemeClr val="bg1"/>
                        </a:solidFill>
                      </a:endParaRPr>
                    </a:p>
                  </a:txBody>
                  <a:tcPr marL="121888" marR="121888">
                    <a:solidFill>
                      <a:schemeClr val="accent2">
                        <a:lumMod val="75000"/>
                      </a:schemeClr>
                    </a:solidFill>
                  </a:tcPr>
                </a:tc>
                <a:tc>
                  <a:txBody>
                    <a:bodyPr/>
                    <a:lstStyle/>
                    <a:p>
                      <a:pPr algn="ctr"/>
                      <a:r>
                        <a:rPr lang="en-US" sz="1900" dirty="0" smtClean="0"/>
                        <a:t>ConfigMgr07</a:t>
                      </a:r>
                      <a:endParaRPr lang="en-US" sz="1900" dirty="0">
                        <a:solidFill>
                          <a:schemeClr val="bg1"/>
                        </a:solidFill>
                      </a:endParaRPr>
                    </a:p>
                  </a:txBody>
                  <a:tcPr marL="121888" marR="121888">
                    <a:solidFill>
                      <a:schemeClr val="accent2">
                        <a:lumMod val="75000"/>
                      </a:schemeClr>
                    </a:solidFill>
                  </a:tcPr>
                </a:tc>
                <a:tc>
                  <a:txBody>
                    <a:bodyPr/>
                    <a:lstStyle/>
                    <a:p>
                      <a:pPr algn="ctr"/>
                      <a:r>
                        <a:rPr lang="en-US" sz="1900" dirty="0" smtClean="0"/>
                        <a:t>ConfigMgr07</a:t>
                      </a:r>
                      <a:r>
                        <a:rPr lang="en-US" sz="1900" baseline="0" dirty="0" smtClean="0"/>
                        <a:t> R3</a:t>
                      </a:r>
                      <a:endParaRPr lang="en-US" sz="1900" dirty="0">
                        <a:solidFill>
                          <a:schemeClr val="bg1"/>
                        </a:solidFill>
                      </a:endParaRPr>
                    </a:p>
                  </a:txBody>
                  <a:tcPr marL="121888" marR="121888">
                    <a:solidFill>
                      <a:schemeClr val="accent2">
                        <a:lumMod val="75000"/>
                      </a:schemeClr>
                    </a:solidFill>
                  </a:tcPr>
                </a:tc>
              </a:tr>
              <a:tr h="579120">
                <a:tc>
                  <a:txBody>
                    <a:bodyPr/>
                    <a:lstStyle/>
                    <a:p>
                      <a:pPr lvl="0"/>
                      <a:r>
                        <a:rPr lang="en-US" sz="1600" dirty="0" smtClean="0"/>
                        <a:t>User/Device created in AD or AD Replication</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Depends on AD</a:t>
                      </a:r>
                      <a:endParaRPr lang="en-US" sz="1900" dirty="0">
                        <a:solidFill>
                          <a:schemeClr val="bg1"/>
                        </a:solidFill>
                      </a:endParaRPr>
                    </a:p>
                  </a:txBody>
                  <a:tcPr marL="121888" marR="121888"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smtClean="0"/>
                        <a:t>Depends on AD</a:t>
                      </a:r>
                      <a:endParaRPr lang="en-US" sz="1900" dirty="0" smtClean="0">
                        <a:solidFill>
                          <a:schemeClr val="bg1"/>
                        </a:solidFill>
                      </a:endParaRPr>
                    </a:p>
                  </a:txBody>
                  <a:tcPr marL="121888" marR="121888" anchor="ctr">
                    <a:solidFill>
                      <a:schemeClr val="accent2">
                        <a:lumMod val="75000"/>
                      </a:schemeClr>
                    </a:solidFill>
                  </a:tcPr>
                </a:tc>
              </a:tr>
              <a:tr h="66040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User/Device discovered in AD – Inserted into ConfigMgr DB</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baseline="0" dirty="0" smtClean="0"/>
                        <a:t>Default = 24 hours</a:t>
                      </a:r>
                      <a:endParaRPr lang="en-US" sz="1900" dirty="0">
                        <a:solidFill>
                          <a:schemeClr val="bg1"/>
                        </a:solidFill>
                      </a:endParaRPr>
                    </a:p>
                  </a:txBody>
                  <a:tcPr marL="121888" marR="121888" anchor="ctr">
                    <a:solidFill>
                      <a:schemeClr val="accent2">
                        <a:lumMod val="75000"/>
                      </a:schemeClr>
                    </a:solidFill>
                  </a:tcPr>
                </a:tc>
                <a:tc>
                  <a:txBody>
                    <a:bodyPr/>
                    <a:lstStyle/>
                    <a:p>
                      <a:pPr algn="ctr"/>
                      <a:endParaRPr lang="en-US" sz="1900" dirty="0" smtClean="0"/>
                    </a:p>
                    <a:p>
                      <a:pPr algn="ctr"/>
                      <a:r>
                        <a:rPr lang="en-US" sz="1900" dirty="0" smtClean="0"/>
                        <a:t>Min = 5 mins</a:t>
                      </a:r>
                      <a:endParaRPr lang="en-US" sz="1900" b="1" dirty="0">
                        <a:solidFill>
                          <a:schemeClr val="bg1"/>
                        </a:solidFill>
                      </a:endParaRPr>
                    </a:p>
                  </a:txBody>
                  <a:tcPr marL="121888" marR="121888" anchor="ctr">
                    <a:solidFill>
                      <a:schemeClr val="accent2">
                        <a:lumMod val="75000"/>
                      </a:schemeClr>
                    </a:solidFill>
                  </a:tcPr>
                </a:tc>
              </a:tr>
              <a:tr h="94488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User/Device added to Collection</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Default = 24 hours,</a:t>
                      </a:r>
                    </a:p>
                    <a:p>
                      <a:pPr algn="ctr"/>
                      <a:r>
                        <a:rPr lang="en-US" sz="1900" dirty="0" smtClean="0"/>
                        <a:t>Min ~ 1 hour</a:t>
                      </a:r>
                      <a:endParaRPr lang="en-US" sz="1900" dirty="0">
                        <a:solidFill>
                          <a:schemeClr val="bg1"/>
                        </a:solidFill>
                      </a:endParaRPr>
                    </a:p>
                  </a:txBody>
                  <a:tcPr marL="121888" marR="121888" anchor="ctr">
                    <a:solidFill>
                      <a:schemeClr val="accent2">
                        <a:lumMod val="75000"/>
                      </a:schemeClr>
                    </a:solidFill>
                  </a:tcPr>
                </a:tc>
                <a:tc>
                  <a:txBody>
                    <a:bodyPr/>
                    <a:lstStyle/>
                    <a:p>
                      <a:pPr algn="ctr"/>
                      <a:r>
                        <a:rPr lang="en-US" sz="1900" dirty="0" smtClean="0"/>
                        <a:t>Default = 24 hours,</a:t>
                      </a:r>
                    </a:p>
                    <a:p>
                      <a:pPr algn="ctr"/>
                      <a:r>
                        <a:rPr lang="en-US" sz="1900" dirty="0" smtClean="0"/>
                        <a:t>If fast</a:t>
                      </a:r>
                      <a:r>
                        <a:rPr lang="en-US" sz="1900" baseline="0" dirty="0" smtClean="0"/>
                        <a:t> collection, then min is </a:t>
                      </a:r>
                    </a:p>
                    <a:p>
                      <a:pPr algn="ctr"/>
                      <a:r>
                        <a:rPr lang="en-US" sz="1900" baseline="0" dirty="0" smtClean="0"/>
                        <a:t>5 minutes</a:t>
                      </a:r>
                      <a:endParaRPr lang="en-US" sz="1900" b="1" dirty="0" smtClean="0">
                        <a:solidFill>
                          <a:schemeClr val="bg1"/>
                        </a:solidFill>
                      </a:endParaRPr>
                    </a:p>
                  </a:txBody>
                  <a:tcPr marL="121888" marR="121888" anchor="ctr">
                    <a:solidFill>
                      <a:schemeClr val="accent2">
                        <a:lumMod val="75000"/>
                      </a:schemeClr>
                    </a:solidFill>
                  </a:tcPr>
                </a:tc>
              </a:tr>
              <a:tr h="91440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Policy created for User/Device</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~5-30 mins depending</a:t>
                      </a:r>
                      <a:r>
                        <a:rPr lang="en-US" sz="1900" baseline="0" dirty="0" smtClean="0"/>
                        <a:t> on queue</a:t>
                      </a:r>
                      <a:endParaRPr lang="en-US" sz="1900" dirty="0">
                        <a:solidFill>
                          <a:schemeClr val="bg1"/>
                        </a:solidFill>
                      </a:endParaRPr>
                    </a:p>
                  </a:txBody>
                  <a:tcPr marL="121888" marR="121888"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smtClean="0"/>
                        <a:t>~5-30 mins depending</a:t>
                      </a:r>
                      <a:r>
                        <a:rPr lang="en-US" sz="1900" baseline="0" dirty="0" smtClean="0"/>
                        <a:t> on queue</a:t>
                      </a:r>
                      <a:endParaRPr lang="en-US" sz="1900" dirty="0" smtClean="0">
                        <a:solidFill>
                          <a:schemeClr val="bg1"/>
                        </a:solidFill>
                      </a:endParaRPr>
                    </a:p>
                  </a:txBody>
                  <a:tcPr marL="121888" marR="121888" anchor="ctr">
                    <a:solidFill>
                      <a:schemeClr val="accent2">
                        <a:lumMod val="75000"/>
                      </a:schemeClr>
                    </a:solidFill>
                  </a:tcPr>
                </a:tc>
              </a:tr>
              <a:tr h="106680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Device requests policy for User/Device</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Once an hour</a:t>
                      </a:r>
                      <a:endParaRPr lang="en-US" sz="1900" dirty="0">
                        <a:solidFill>
                          <a:schemeClr val="bg1"/>
                        </a:solidFill>
                      </a:endParaRPr>
                    </a:p>
                  </a:txBody>
                  <a:tcPr marL="121888" marR="121888"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Once an hour or when user logs on (CM07Sp2</a:t>
                      </a:r>
                      <a:r>
                        <a:rPr lang="en-US" sz="1600" baseline="0" dirty="0" smtClean="0"/>
                        <a:t> contained change to evaluate policy at logon, </a:t>
                      </a:r>
                      <a:r>
                        <a:rPr lang="en-US" sz="1600" dirty="0" smtClean="0"/>
                        <a:t>doesn’t take</a:t>
                      </a:r>
                      <a:r>
                        <a:rPr lang="en-US" sz="1600" baseline="0" dirty="0" smtClean="0"/>
                        <a:t> 3-5 minutes anymore)</a:t>
                      </a:r>
                      <a:endParaRPr lang="en-US" sz="1600" b="1" dirty="0" smtClean="0">
                        <a:solidFill>
                          <a:schemeClr val="bg1"/>
                        </a:solidFill>
                      </a:endParaRPr>
                    </a:p>
                  </a:txBody>
                  <a:tcPr marL="121888" marR="121888" anchor="ctr">
                    <a:solidFill>
                      <a:schemeClr val="accent2">
                        <a:lumMod val="75000"/>
                      </a:schemeClr>
                    </a:solidFill>
                  </a:tcPr>
                </a:tc>
              </a:tr>
              <a:tr h="66040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Client evaluates policy</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Within 1-2 min</a:t>
                      </a:r>
                      <a:r>
                        <a:rPr lang="en-US" sz="1900" baseline="0" dirty="0" smtClean="0"/>
                        <a:t> of receiving policy</a:t>
                      </a:r>
                      <a:endParaRPr lang="en-US" sz="1900" dirty="0">
                        <a:solidFill>
                          <a:schemeClr val="bg1"/>
                        </a:solidFill>
                      </a:endParaRPr>
                    </a:p>
                  </a:txBody>
                  <a:tcPr marL="121888" marR="121888"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smtClean="0"/>
                        <a:t>Within 1-2 min</a:t>
                      </a:r>
                      <a:r>
                        <a:rPr lang="en-US" sz="1900" baseline="0" dirty="0" smtClean="0"/>
                        <a:t> of receiving policy</a:t>
                      </a:r>
                      <a:endParaRPr lang="en-US" sz="1900" dirty="0" smtClean="0">
                        <a:solidFill>
                          <a:schemeClr val="bg1"/>
                        </a:solidFill>
                      </a:endParaRPr>
                    </a:p>
                  </a:txBody>
                  <a:tcPr marL="121888" marR="121888" anchor="ctr">
                    <a:solidFill>
                      <a:schemeClr val="accent2">
                        <a:lumMod val="75000"/>
                      </a:schemeClr>
                    </a:solidFill>
                  </a:tcPr>
                </a:tc>
              </a:tr>
              <a:tr h="57912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dirty="0" smtClean="0"/>
                        <a:t>Client downloads and installs content</a:t>
                      </a:r>
                      <a:endParaRPr lang="en-US" sz="1600" dirty="0" smtClean="0">
                        <a:solidFill>
                          <a:schemeClr val="bg1"/>
                        </a:solidFill>
                      </a:endParaRPr>
                    </a:p>
                  </a:txBody>
                  <a:tcPr marL="121888" marR="121888">
                    <a:solidFill>
                      <a:schemeClr val="accent2">
                        <a:lumMod val="75000"/>
                      </a:schemeClr>
                    </a:solidFill>
                  </a:tcPr>
                </a:tc>
                <a:tc>
                  <a:txBody>
                    <a:bodyPr/>
                    <a:lstStyle/>
                    <a:p>
                      <a:pPr algn="ctr"/>
                      <a:r>
                        <a:rPr lang="en-US" sz="1900" dirty="0" smtClean="0"/>
                        <a:t>Depends</a:t>
                      </a:r>
                      <a:r>
                        <a:rPr lang="en-US" sz="1900" baseline="0" dirty="0" smtClean="0"/>
                        <a:t> on content</a:t>
                      </a:r>
                      <a:endParaRPr lang="en-US" sz="1900" dirty="0">
                        <a:solidFill>
                          <a:schemeClr val="bg1"/>
                        </a:solidFill>
                      </a:endParaRPr>
                    </a:p>
                  </a:txBody>
                  <a:tcPr marL="121888" marR="121888"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smtClean="0"/>
                        <a:t>Depends</a:t>
                      </a:r>
                      <a:r>
                        <a:rPr lang="en-US" sz="1900" baseline="0" dirty="0" smtClean="0"/>
                        <a:t> on content</a:t>
                      </a:r>
                      <a:endParaRPr lang="en-US" sz="1900" dirty="0" smtClean="0">
                        <a:solidFill>
                          <a:schemeClr val="bg1"/>
                        </a:solidFill>
                      </a:endParaRPr>
                    </a:p>
                  </a:txBody>
                  <a:tcPr marL="121888" marR="121888" anchor="ctr">
                    <a:solidFill>
                      <a:schemeClr val="accent2">
                        <a:lumMod val="75000"/>
                      </a:schemeClr>
                    </a:solidFill>
                  </a:tcPr>
                </a:tc>
              </a:tr>
            </a:tbl>
          </a:graphicData>
        </a:graphic>
      </p:graphicFrame>
      <p:sp>
        <p:nvSpPr>
          <p:cNvPr id="3" name="Donut 2"/>
          <p:cNvSpPr/>
          <p:nvPr/>
        </p:nvSpPr>
        <p:spPr bwMode="auto">
          <a:xfrm>
            <a:off x="7922736" y="2057400"/>
            <a:ext cx="2844059" cy="533400"/>
          </a:xfrm>
          <a:prstGeom prst="donut">
            <a:avLst>
              <a:gd name="adj" fmla="val 5477"/>
            </a:avLst>
          </a:prstGeom>
          <a:solidFill>
            <a:srgbClr val="C00000"/>
          </a:solidFill>
          <a:ln cmpd="thinThick">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rgbClr val="FF0000"/>
              </a:solidFill>
              <a:effectLst>
                <a:outerShdw blurRad="50800" dist="38100" dir="2700000" algn="tl" rotWithShape="0">
                  <a:prstClr val="black">
                    <a:alpha val="40000"/>
                  </a:prstClr>
                </a:outerShdw>
              </a:effectLst>
              <a:latin typeface="Segoe" pitchFamily="34" charset="0"/>
            </a:endParaRPr>
          </a:p>
        </p:txBody>
      </p:sp>
      <p:sp>
        <p:nvSpPr>
          <p:cNvPr id="7" name="Donut 6"/>
          <p:cNvSpPr/>
          <p:nvPr/>
        </p:nvSpPr>
        <p:spPr bwMode="auto">
          <a:xfrm>
            <a:off x="8024310" y="3055189"/>
            <a:ext cx="2640912" cy="457200"/>
          </a:xfrm>
          <a:prstGeom prst="donut">
            <a:avLst>
              <a:gd name="adj" fmla="val 5477"/>
            </a:avLst>
          </a:prstGeom>
          <a:solidFill>
            <a:srgbClr val="C00000"/>
          </a:solidFill>
          <a:ln cmpd="thinThick">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rgbClr val="FF0000"/>
              </a:solidFill>
              <a:effectLst>
                <a:outerShdw blurRad="50800" dist="38100" dir="2700000" algn="tl" rotWithShape="0">
                  <a:prstClr val="black">
                    <a:alpha val="40000"/>
                  </a:prstClr>
                </a:outerShdw>
              </a:effectLst>
              <a:latin typeface="Segoe" pitchFamily="34" charset="0"/>
            </a:endParaRPr>
          </a:p>
        </p:txBody>
      </p:sp>
    </p:spTree>
    <p:extLst>
      <p:ext uri="{BB962C8B-B14F-4D97-AF65-F5344CB8AC3E}">
        <p14:creationId xmlns:p14="http://schemas.microsoft.com/office/powerpoint/2010/main" val="9927576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Improvements in R3</a:t>
            </a:r>
            <a:endParaRPr lang="en-US" dirty="0"/>
          </a:p>
        </p:txBody>
      </p:sp>
      <p:sp>
        <p:nvSpPr>
          <p:cNvPr id="3" name="Content Placeholder 2"/>
          <p:cNvSpPr>
            <a:spLocks noGrp="1"/>
          </p:cNvSpPr>
          <p:nvPr>
            <p:ph type="body" sz="quarter" idx="10"/>
          </p:nvPr>
        </p:nvSpPr>
        <p:spPr>
          <a:xfrm>
            <a:off x="507868" y="1411552"/>
            <a:ext cx="11173090" cy="4481227"/>
          </a:xfrm>
        </p:spPr>
        <p:txBody>
          <a:bodyPr/>
          <a:lstStyle/>
          <a:p>
            <a:r>
              <a:rPr lang="en-US" dirty="0" smtClean="0"/>
              <a:t>Supports 300,000 clients in a hierarchy (at the central site) when using the default settings for all Configuration Manager 2007 features</a:t>
            </a:r>
          </a:p>
          <a:p>
            <a:pPr>
              <a:buNone/>
            </a:pPr>
            <a:endParaRPr lang="en-US" dirty="0" smtClean="0"/>
          </a:p>
          <a:p>
            <a:pPr>
              <a:buNone/>
            </a:pPr>
            <a:r>
              <a:rPr lang="en-US" dirty="0" smtClean="0"/>
              <a:t>	NOTE:  No change to other site and site role supported numbers</a:t>
            </a:r>
          </a:p>
          <a:p>
            <a:pPr>
              <a:buNone/>
            </a:pPr>
            <a:endParaRPr lang="en-US" dirty="0" smtClean="0"/>
          </a:p>
          <a:p>
            <a:pPr>
              <a:buNone/>
            </a:pPr>
            <a:endParaRPr lang="en-US" dirty="0" smtClean="0"/>
          </a:p>
          <a:p>
            <a:endParaRPr lang="en-US" dirty="0"/>
          </a:p>
        </p:txBody>
      </p:sp>
    </p:spTree>
    <p:extLst>
      <p:ext uri="{BB962C8B-B14F-4D97-AF65-F5344CB8AC3E}">
        <p14:creationId xmlns:p14="http://schemas.microsoft.com/office/powerpoint/2010/main" val="17068403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Console Improvements</a:t>
            </a:r>
            <a:endParaRPr lang="en-US" dirty="0"/>
          </a:p>
        </p:txBody>
      </p:sp>
      <p:graphicFrame>
        <p:nvGraphicFramePr>
          <p:cNvPr id="4" name="Diagram 3"/>
          <p:cNvGraphicFramePr/>
          <p:nvPr/>
        </p:nvGraphicFramePr>
        <p:xfrm>
          <a:off x="507868" y="1041689"/>
          <a:ext cx="11173090" cy="4998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732191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213691" cy="738664"/>
          </a:xfrm>
        </p:spPr>
        <p:txBody>
          <a:bodyPr/>
          <a:lstStyle/>
          <a:p>
            <a:r>
              <a:rPr lang="en-US" sz="5300" dirty="0"/>
              <a:t>Resource Management Improvements</a:t>
            </a:r>
            <a:endParaRPr lang="en-US" sz="5300" dirty="0"/>
          </a:p>
        </p:txBody>
      </p:sp>
      <p:sp>
        <p:nvSpPr>
          <p:cNvPr id="3" name="Content Placeholder 2"/>
          <p:cNvSpPr>
            <a:spLocks noGrp="1"/>
          </p:cNvSpPr>
          <p:nvPr>
            <p:ph type="body" sz="quarter" idx="10"/>
          </p:nvPr>
        </p:nvSpPr>
        <p:spPr>
          <a:xfrm>
            <a:off x="542364" y="1086928"/>
            <a:ext cx="11173090" cy="2412968"/>
          </a:xfrm>
        </p:spPr>
        <p:txBody>
          <a:bodyPr/>
          <a:lstStyle/>
          <a:p>
            <a:r>
              <a:rPr lang="en-US" b="1" dirty="0">
                <a:solidFill>
                  <a:schemeClr val="tx1"/>
                </a:solidFill>
              </a:rPr>
              <a:t>Add to Collection </a:t>
            </a:r>
            <a:r>
              <a:rPr lang="en-US" dirty="0"/>
              <a:t>- Adds the currently selected resource(s) to an existing collection (as specified by the administrator)</a:t>
            </a:r>
          </a:p>
          <a:p>
            <a:r>
              <a:rPr lang="en-US" b="1" dirty="0">
                <a:solidFill>
                  <a:schemeClr val="tx1"/>
                </a:solidFill>
              </a:rPr>
              <a:t>New Collection </a:t>
            </a:r>
            <a:r>
              <a:rPr lang="en-US" dirty="0"/>
              <a:t>- Adds the currently selected resource(s) to a new collection (as specified by the administrator)</a:t>
            </a:r>
          </a:p>
          <a:p>
            <a:pPr>
              <a:buNone/>
            </a:pPr>
            <a:endParaRPr lang="en-US" dirty="0"/>
          </a:p>
        </p:txBody>
      </p:sp>
      <p:pic>
        <p:nvPicPr>
          <p:cNvPr id="2052" name="Picture 4"/>
          <p:cNvPicPr>
            <a:picLocks noChangeAspect="1" noChangeArrowheads="1"/>
          </p:cNvPicPr>
          <p:nvPr/>
        </p:nvPicPr>
        <p:blipFill>
          <a:blip r:embed="rId2" cstate="print"/>
          <a:srcRect l="34728"/>
          <a:stretch>
            <a:fillRect/>
          </a:stretch>
        </p:blipFill>
        <p:spPr bwMode="auto">
          <a:xfrm>
            <a:off x="3250353" y="3124201"/>
            <a:ext cx="5180251" cy="3163767"/>
          </a:xfrm>
          <a:prstGeom prst="rect">
            <a:avLst/>
          </a:prstGeom>
          <a:noFill/>
          <a:ln w="9525">
            <a:noFill/>
            <a:miter lim="800000"/>
            <a:headEnd/>
            <a:tailEnd/>
          </a:ln>
        </p:spPr>
      </p:pic>
    </p:spTree>
    <p:extLst>
      <p:ext uri="{BB962C8B-B14F-4D97-AF65-F5344CB8AC3E}">
        <p14:creationId xmlns:p14="http://schemas.microsoft.com/office/powerpoint/2010/main" val="2667975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213691" cy="738664"/>
          </a:xfrm>
        </p:spPr>
        <p:txBody>
          <a:bodyPr/>
          <a:lstStyle/>
          <a:p>
            <a:r>
              <a:rPr lang="en-US" sz="5300" dirty="0"/>
              <a:t>Resource Mgmt Improvements Cont.</a:t>
            </a:r>
            <a:endParaRPr lang="en-US" sz="5300" dirty="0"/>
          </a:p>
        </p:txBody>
      </p:sp>
      <p:sp>
        <p:nvSpPr>
          <p:cNvPr id="3" name="Content Placeholder 2"/>
          <p:cNvSpPr>
            <a:spLocks noGrp="1"/>
          </p:cNvSpPr>
          <p:nvPr>
            <p:ph type="body" sz="quarter" idx="10"/>
          </p:nvPr>
        </p:nvSpPr>
        <p:spPr>
          <a:xfrm>
            <a:off x="507868" y="1086929"/>
            <a:ext cx="11173090" cy="2314480"/>
          </a:xfrm>
        </p:spPr>
        <p:txBody>
          <a:bodyPr/>
          <a:lstStyle/>
          <a:p>
            <a:r>
              <a:rPr lang="en-US" b="1" dirty="0">
                <a:solidFill>
                  <a:schemeClr val="tx1"/>
                </a:solidFill>
              </a:rPr>
              <a:t>Remove from Collection </a:t>
            </a:r>
            <a:r>
              <a:rPr lang="en-US" dirty="0"/>
              <a:t>- Removes the currently selected resource(s) from the current collection</a:t>
            </a:r>
          </a:p>
          <a:p>
            <a:r>
              <a:rPr lang="en-US" b="1" dirty="0">
                <a:solidFill>
                  <a:schemeClr val="tx1"/>
                </a:solidFill>
              </a:rPr>
              <a:t>Add Resources </a:t>
            </a:r>
            <a:r>
              <a:rPr lang="en-US" dirty="0"/>
              <a:t>- Launches a dialog that allows administrators to search for resources and add create direct membership rules</a:t>
            </a:r>
          </a:p>
        </p:txBody>
      </p:sp>
      <p:pic>
        <p:nvPicPr>
          <p:cNvPr id="46082" name="Picture 2"/>
          <p:cNvPicPr>
            <a:picLocks noChangeAspect="1" noChangeArrowheads="1"/>
          </p:cNvPicPr>
          <p:nvPr/>
        </p:nvPicPr>
        <p:blipFill>
          <a:blip r:embed="rId3" cstate="print"/>
          <a:srcRect/>
          <a:stretch>
            <a:fillRect/>
          </a:stretch>
        </p:blipFill>
        <p:spPr bwMode="auto">
          <a:xfrm>
            <a:off x="6703856" y="2935213"/>
            <a:ext cx="5205643" cy="3846587"/>
          </a:xfrm>
          <a:prstGeom prst="rect">
            <a:avLst/>
          </a:prstGeom>
          <a:noFill/>
          <a:ln w="9525">
            <a:noFill/>
            <a:miter lim="800000"/>
            <a:headEnd/>
            <a:tailEnd/>
          </a:ln>
        </p:spPr>
      </p:pic>
      <p:pic>
        <p:nvPicPr>
          <p:cNvPr id="46085" name="Picture 5"/>
          <p:cNvPicPr>
            <a:picLocks noChangeAspect="1" noChangeArrowheads="1"/>
          </p:cNvPicPr>
          <p:nvPr/>
        </p:nvPicPr>
        <p:blipFill>
          <a:blip r:embed="rId4" cstate="print"/>
          <a:srcRect/>
          <a:stretch>
            <a:fillRect/>
          </a:stretch>
        </p:blipFill>
        <p:spPr bwMode="auto">
          <a:xfrm>
            <a:off x="1422029" y="3429000"/>
            <a:ext cx="3859795" cy="2933403"/>
          </a:xfrm>
          <a:prstGeom prst="rect">
            <a:avLst/>
          </a:prstGeom>
          <a:noFill/>
          <a:ln w="9525">
            <a:noFill/>
            <a:miter lim="800000"/>
            <a:headEnd/>
            <a:tailEnd/>
          </a:ln>
        </p:spPr>
      </p:pic>
      <p:sp>
        <p:nvSpPr>
          <p:cNvPr id="8" name="Right Arrow 7"/>
          <p:cNvSpPr/>
          <p:nvPr/>
        </p:nvSpPr>
        <p:spPr bwMode="auto">
          <a:xfrm>
            <a:off x="5586545" y="4724400"/>
            <a:ext cx="914162" cy="381000"/>
          </a:xfrm>
          <a:prstGeom prst="rightArrow">
            <a:avLst/>
          </a:prstGeom>
          <a:gradFill>
            <a:gsLst>
              <a:gs pos="0">
                <a:schemeClr val="accent6">
                  <a:lumMod val="50000"/>
                </a:schemeClr>
              </a:gs>
              <a:gs pos="80000">
                <a:schemeClr val="accent6"/>
              </a:gs>
              <a:gs pos="100000">
                <a:schemeClr val="accent6"/>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endParaRPr lang="en-US" sz="3200" dirty="0" err="1">
              <a:solidFill>
                <a:schemeClr val="bg1"/>
              </a:solidFill>
              <a:effectLst>
                <a:outerShdw blurRad="50800" dist="38100" dir="2700000" algn="tl" rotWithShape="0">
                  <a:prstClr val="black">
                    <a:alpha val="40000"/>
                  </a:prstClr>
                </a:outerShdw>
              </a:effectLst>
              <a:latin typeface="Segoe" pitchFamily="34" charset="0"/>
            </a:endParaRPr>
          </a:p>
        </p:txBody>
      </p:sp>
    </p:spTree>
    <p:extLst>
      <p:ext uri="{BB962C8B-B14F-4D97-AF65-F5344CB8AC3E}">
        <p14:creationId xmlns:p14="http://schemas.microsoft.com/office/powerpoint/2010/main" val="412643755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95"/>
            <a:ext cx="11173090" cy="609398"/>
          </a:xfrm>
        </p:spPr>
        <p:txBody>
          <a:bodyPr/>
          <a:lstStyle/>
          <a:p>
            <a:r>
              <a:rPr lang="en-US" dirty="0" smtClean="0"/>
              <a:t>OS Deployment - </a:t>
            </a:r>
            <a:r>
              <a:rPr lang="en-US" dirty="0" err="1"/>
              <a:t>Prestaged</a:t>
            </a:r>
            <a:r>
              <a:rPr lang="en-US" dirty="0"/>
              <a:t> Media</a:t>
            </a:r>
          </a:p>
        </p:txBody>
      </p:sp>
      <p:sp>
        <p:nvSpPr>
          <p:cNvPr id="3" name="Text Placeholder 2"/>
          <p:cNvSpPr>
            <a:spLocks noGrp="1"/>
          </p:cNvSpPr>
          <p:nvPr>
            <p:ph type="body" sz="quarter" idx="10"/>
          </p:nvPr>
        </p:nvSpPr>
        <p:spPr>
          <a:xfrm>
            <a:off x="507868" y="1473962"/>
            <a:ext cx="11173090" cy="5384039"/>
          </a:xfrm>
        </p:spPr>
        <p:txBody>
          <a:bodyPr/>
          <a:lstStyle/>
          <a:p>
            <a:r>
              <a:rPr lang="en-US" sz="3700" dirty="0"/>
              <a:t>Customers requirements:</a:t>
            </a:r>
          </a:p>
          <a:p>
            <a:pPr lvl="1"/>
            <a:r>
              <a:rPr lang="en-US" sz="3200" dirty="0"/>
              <a:t>A way to integrate with OEM factory imaging</a:t>
            </a:r>
          </a:p>
          <a:p>
            <a:pPr lvl="1"/>
            <a:r>
              <a:rPr lang="en-US" sz="3200" dirty="0"/>
              <a:t>Leverage imaging at the OEM to speed up their new hardware deployments</a:t>
            </a:r>
          </a:p>
          <a:p>
            <a:pPr lvl="1"/>
            <a:r>
              <a:rPr lang="en-US" sz="3200" dirty="0"/>
              <a:t>Keep inline with their current processes</a:t>
            </a:r>
          </a:p>
          <a:p>
            <a:pPr lvl="1"/>
            <a:r>
              <a:rPr lang="en-US" sz="3200" dirty="0"/>
              <a:t>Prevent new administrative overhead</a:t>
            </a:r>
          </a:p>
          <a:p>
            <a:r>
              <a:rPr lang="en-US" sz="3700" dirty="0"/>
              <a:t>R3 Enhancement:</a:t>
            </a:r>
            <a:endParaRPr lang="en-US" sz="3700" dirty="0"/>
          </a:p>
          <a:p>
            <a:pPr lvl="1"/>
            <a:r>
              <a:rPr lang="en-US" sz="3200" dirty="0"/>
              <a:t>Provides a way to use existing packages in ConfigMgr</a:t>
            </a:r>
          </a:p>
          <a:p>
            <a:pPr lvl="1"/>
            <a:r>
              <a:rPr lang="en-US" sz="3200" dirty="0"/>
              <a:t>Integrates with existing task sequences</a:t>
            </a:r>
          </a:p>
          <a:p>
            <a:pPr lvl="1"/>
            <a:r>
              <a:rPr lang="en-US" sz="3200" dirty="0"/>
              <a:t>Easy and repeatable process to create </a:t>
            </a:r>
            <a:r>
              <a:rPr lang="en-US" sz="3200" dirty="0"/>
              <a:t>media</a:t>
            </a:r>
            <a:endParaRPr lang="en-US" sz="3200" dirty="0"/>
          </a:p>
        </p:txBody>
      </p:sp>
    </p:spTree>
    <p:extLst>
      <p:ext uri="{BB962C8B-B14F-4D97-AF65-F5344CB8AC3E}">
        <p14:creationId xmlns:p14="http://schemas.microsoft.com/office/powerpoint/2010/main" val="21312463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Prestaged</a:t>
            </a:r>
            <a:r>
              <a:rPr lang="en-US" dirty="0" smtClean="0"/>
              <a:t> Media – How it works</a:t>
            </a:r>
            <a:endParaRPr lang="en-US" dirty="0"/>
          </a:p>
        </p:txBody>
      </p:sp>
      <p:sp>
        <p:nvSpPr>
          <p:cNvPr id="3" name="Content Placeholder 2"/>
          <p:cNvSpPr>
            <a:spLocks noGrp="1"/>
          </p:cNvSpPr>
          <p:nvPr>
            <p:ph type="body" sz="quarter" idx="10"/>
          </p:nvPr>
        </p:nvSpPr>
        <p:spPr/>
        <p:txBody>
          <a:bodyPr>
            <a:noAutofit/>
          </a:bodyPr>
          <a:lstStyle/>
          <a:p>
            <a:r>
              <a:rPr lang="en-US" dirty="0" smtClean="0"/>
              <a:t>Integrated into the Task Sequence Media Wizard</a:t>
            </a:r>
          </a:p>
          <a:p>
            <a:r>
              <a:rPr lang="en-US" dirty="0" smtClean="0"/>
              <a:t>Hybrid .</a:t>
            </a:r>
            <a:r>
              <a:rPr lang="en-US" dirty="0" err="1" smtClean="0"/>
              <a:t>wim</a:t>
            </a:r>
            <a:r>
              <a:rPr lang="en-US" dirty="0" smtClean="0"/>
              <a:t> file containing boot media and operating system .</a:t>
            </a:r>
            <a:r>
              <a:rPr lang="en-US" dirty="0" err="1" smtClean="0"/>
              <a:t>wim</a:t>
            </a:r>
            <a:r>
              <a:rPr lang="en-US" dirty="0" smtClean="0"/>
              <a:t> file</a:t>
            </a:r>
          </a:p>
          <a:p>
            <a:r>
              <a:rPr lang="en-US" dirty="0" smtClean="0"/>
              <a:t>New </a:t>
            </a:r>
            <a:r>
              <a:rPr lang="en-US" dirty="0" err="1" smtClean="0"/>
              <a:t>MediaType</a:t>
            </a:r>
            <a:r>
              <a:rPr lang="en-US" dirty="0" smtClean="0"/>
              <a:t> (“</a:t>
            </a:r>
            <a:r>
              <a:rPr lang="en-US" dirty="0" err="1" smtClean="0"/>
              <a:t>OEMmedia</a:t>
            </a:r>
            <a:r>
              <a:rPr lang="en-US" dirty="0" smtClean="0"/>
              <a:t>”) added for condition statements to leverage one task sequence</a:t>
            </a:r>
          </a:p>
          <a:p>
            <a:r>
              <a:rPr lang="en-US" dirty="0" smtClean="0"/>
              <a:t>Apply OS action updated to interact with new </a:t>
            </a:r>
            <a:r>
              <a:rPr lang="en-US" dirty="0" err="1" smtClean="0"/>
              <a:t>MediaType</a:t>
            </a:r>
            <a:r>
              <a:rPr lang="en-US" dirty="0" smtClean="0"/>
              <a:t>, will not wipe drive when set</a:t>
            </a:r>
          </a:p>
          <a:p>
            <a:endParaRPr lang="en-US" dirty="0"/>
          </a:p>
        </p:txBody>
      </p:sp>
    </p:spTree>
    <p:extLst>
      <p:ext uri="{BB962C8B-B14F-4D97-AF65-F5344CB8AC3E}">
        <p14:creationId xmlns:p14="http://schemas.microsoft.com/office/powerpoint/2010/main" val="7280844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OS Deployment Enhancements</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561802561"/>
      </p:ext>
    </p:extLst>
  </p:cSld>
  <p:clrMapOvr>
    <a:masterClrMapping/>
  </p:clrMapOvr>
  <p:transition advClick="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213691" cy="609398"/>
          </a:xfrm>
        </p:spPr>
        <p:txBody>
          <a:bodyPr/>
          <a:lstStyle/>
          <a:p>
            <a:r>
              <a:rPr lang="en-US" dirty="0" smtClean="0"/>
              <a:t>The Roadmap for Configuration Manager 2007 R3</a:t>
            </a:r>
            <a:endParaRPr lang="en-US" dirty="0"/>
          </a:p>
        </p:txBody>
      </p:sp>
      <p:sp>
        <p:nvSpPr>
          <p:cNvPr id="3" name="Text Placeholder 2"/>
          <p:cNvSpPr>
            <a:spLocks noGrp="1"/>
          </p:cNvSpPr>
          <p:nvPr>
            <p:ph type="body" sz="quarter" idx="10"/>
          </p:nvPr>
        </p:nvSpPr>
        <p:spPr>
          <a:xfrm>
            <a:off x="507868" y="1963644"/>
            <a:ext cx="11173090" cy="1458861"/>
          </a:xfrm>
        </p:spPr>
        <p:txBody>
          <a:bodyPr/>
          <a:lstStyle/>
          <a:p>
            <a:r>
              <a:rPr lang="en-US" dirty="0" smtClean="0"/>
              <a:t>Public beta released in April, 2010</a:t>
            </a:r>
          </a:p>
          <a:p>
            <a:r>
              <a:rPr lang="en-US" dirty="0" smtClean="0"/>
              <a:t>RTM in October, 2010</a:t>
            </a:r>
          </a:p>
          <a:p>
            <a:pPr lvl="1"/>
            <a:r>
              <a:rPr lang="en-US" dirty="0" smtClean="0"/>
              <a:t>Available to Software Assurance customers</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90"/>
            <a:ext cx="11173090" cy="609398"/>
          </a:xfrm>
        </p:spPr>
        <p:txBody>
          <a:bodyPr/>
          <a:lstStyle/>
          <a:p>
            <a:r>
              <a:rPr lang="en-US" dirty="0" smtClean="0"/>
              <a:t>Overview of Configuration Manager 2007 R3</a:t>
            </a:r>
            <a:endParaRPr lang="en-US" dirty="0"/>
          </a:p>
        </p:txBody>
      </p:sp>
      <p:sp>
        <p:nvSpPr>
          <p:cNvPr id="3" name="Text Placeholder 2"/>
          <p:cNvSpPr>
            <a:spLocks noGrp="1"/>
          </p:cNvSpPr>
          <p:nvPr>
            <p:ph type="body" sz="quarter" idx="10"/>
          </p:nvPr>
        </p:nvSpPr>
        <p:spPr>
          <a:xfrm>
            <a:off x="496369" y="1386750"/>
            <a:ext cx="11173090" cy="5146321"/>
          </a:xfrm>
        </p:spPr>
        <p:txBody>
          <a:bodyPr>
            <a:normAutofit/>
          </a:bodyPr>
          <a:lstStyle/>
          <a:p>
            <a:r>
              <a:rPr lang="en-US" dirty="0" smtClean="0"/>
              <a:t>Features in this add-on</a:t>
            </a:r>
          </a:p>
          <a:p>
            <a:pPr lvl="1"/>
            <a:r>
              <a:rPr lang="en-US" dirty="0" smtClean="0"/>
              <a:t>Power management</a:t>
            </a:r>
          </a:p>
          <a:p>
            <a:pPr lvl="1"/>
            <a:r>
              <a:rPr lang="en-US" dirty="0" smtClean="0"/>
              <a:t>Active Directory delta discovery</a:t>
            </a:r>
          </a:p>
          <a:p>
            <a:pPr lvl="1"/>
            <a:r>
              <a:rPr lang="en-US" dirty="0" err="1" smtClean="0"/>
              <a:t>Prestaged</a:t>
            </a:r>
            <a:r>
              <a:rPr lang="en-US" dirty="0" smtClean="0"/>
              <a:t> media for operating system deployment</a:t>
            </a:r>
          </a:p>
          <a:p>
            <a:pPr lvl="1"/>
            <a:r>
              <a:rPr lang="en-US" dirty="0" smtClean="0"/>
              <a:t>Easier ability to create collections based on DCM compliance states</a:t>
            </a:r>
          </a:p>
          <a:p>
            <a:pPr lvl="1"/>
            <a:r>
              <a:rPr lang="en-US" dirty="0" smtClean="0"/>
              <a:t>Easier ability to manage/administer collection membership</a:t>
            </a:r>
            <a:endParaRPr lang="en-US" dirty="0"/>
          </a:p>
        </p:txBody>
      </p:sp>
    </p:spTree>
  </p:cSld>
  <p:clrMapOvr>
    <a:masterClrMapping/>
  </p:clrMapOvr>
  <p:transition advClick="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Resources</a:t>
            </a:r>
            <a:endParaRPr lang="en-US" dirty="0"/>
          </a:p>
        </p:txBody>
      </p:sp>
      <p:sp>
        <p:nvSpPr>
          <p:cNvPr id="7" name="Text Placeholder 6"/>
          <p:cNvSpPr>
            <a:spLocks noGrp="1"/>
          </p:cNvSpPr>
          <p:nvPr>
            <p:ph type="body" sz="quarter" idx="10"/>
          </p:nvPr>
        </p:nvSpPr>
        <p:spPr>
          <a:xfrm>
            <a:off x="507868" y="986998"/>
            <a:ext cx="11173090" cy="2210863"/>
          </a:xfrm>
        </p:spPr>
        <p:txBody>
          <a:bodyPr>
            <a:noAutofit/>
          </a:bodyPr>
          <a:lstStyle/>
          <a:p>
            <a:r>
              <a:rPr lang="en-US" dirty="0" smtClean="0"/>
              <a:t>System Center Nexus Team Blog - </a:t>
            </a:r>
            <a:r>
              <a:rPr lang="en-US" dirty="0" smtClean="0">
                <a:hlinkClick r:id="rId3"/>
              </a:rPr>
              <a:t>link</a:t>
            </a:r>
            <a:endParaRPr lang="en-US" dirty="0" smtClean="0"/>
          </a:p>
          <a:p>
            <a:r>
              <a:rPr lang="en-US" dirty="0" smtClean="0"/>
              <a:t>What’s new SP2 TechNet Documentation Library- </a:t>
            </a:r>
            <a:r>
              <a:rPr lang="en-US" dirty="0" smtClean="0">
                <a:hlinkClick r:id="rId4"/>
              </a:rPr>
              <a:t>link</a:t>
            </a:r>
            <a:endParaRPr lang="en-US" dirty="0" smtClean="0"/>
          </a:p>
          <a:p>
            <a:r>
              <a:rPr lang="en-US" dirty="0" smtClean="0"/>
              <a:t>Configuration Manager </a:t>
            </a:r>
            <a:r>
              <a:rPr lang="en-US" dirty="0" smtClean="0">
                <a:hlinkClick r:id="rId5"/>
              </a:rPr>
              <a:t>download</a:t>
            </a:r>
            <a:endParaRPr lang="en-US" dirty="0" smtClean="0"/>
          </a:p>
          <a:p>
            <a:r>
              <a:rPr lang="en-US" dirty="0" smtClean="0"/>
              <a:t>ConfigMgr Product Homepage – </a:t>
            </a:r>
            <a:r>
              <a:rPr lang="en-US" dirty="0" smtClean="0">
                <a:hlinkClick r:id="rId6"/>
              </a:rPr>
              <a:t>link</a:t>
            </a:r>
            <a:endParaRPr lang="en-US" dirty="0" smtClean="0"/>
          </a:p>
          <a:p>
            <a:r>
              <a:rPr lang="en-US" dirty="0" smtClean="0"/>
              <a:t>Configuration Manager Product Team Blog – </a:t>
            </a:r>
            <a:r>
              <a:rPr lang="en-US" dirty="0" smtClean="0">
                <a:hlinkClick r:id="rId7"/>
              </a:rPr>
              <a:t>link</a:t>
            </a:r>
            <a:endParaRPr lang="en-US" dirty="0" smtClean="0"/>
          </a:p>
          <a:p>
            <a:r>
              <a:rPr lang="en-US" dirty="0" smtClean="0"/>
              <a:t>Windows MDOP – </a:t>
            </a:r>
            <a:r>
              <a:rPr lang="en-US" dirty="0" smtClean="0">
                <a:hlinkClick r:id="rId8"/>
              </a:rPr>
              <a:t>link</a:t>
            </a:r>
            <a:endParaRPr lang="en-US" dirty="0" smtClean="0"/>
          </a:p>
          <a:p>
            <a:r>
              <a:rPr lang="en-US" dirty="0" smtClean="0"/>
              <a:t>Windows Server 2008 R2 Branch Cache overview – </a:t>
            </a:r>
            <a:r>
              <a:rPr lang="en-US" dirty="0" smtClean="0">
                <a:hlinkClick r:id="rId9"/>
              </a:rPr>
              <a:t>link</a:t>
            </a:r>
            <a:endParaRPr lang="en-US" dirty="0" smtClean="0"/>
          </a:p>
          <a:p>
            <a:r>
              <a:rPr lang="en-US" dirty="0" smtClean="0"/>
              <a:t>Branch Cache ConfigMgr Deployment Guidance – </a:t>
            </a:r>
            <a:r>
              <a:rPr lang="en-US" dirty="0" smtClean="0">
                <a:hlinkClick r:id="rId10"/>
              </a:rPr>
              <a:t>link</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8"/>
          </a:xfrm>
        </p:spPr>
        <p:txBody>
          <a:bodyPr/>
          <a:lstStyle/>
          <a:p>
            <a:r>
              <a:rPr lang="en-US" dirty="0" smtClean="0"/>
              <a:t>Requirements for Configuration Manager 2007 R3</a:t>
            </a:r>
            <a:endParaRPr lang="en-US" dirty="0"/>
          </a:p>
        </p:txBody>
      </p:sp>
      <p:sp>
        <p:nvSpPr>
          <p:cNvPr id="3" name="Text Placeholder 2"/>
          <p:cNvSpPr>
            <a:spLocks noGrp="1"/>
          </p:cNvSpPr>
          <p:nvPr>
            <p:ph type="body" sz="quarter" idx="10"/>
          </p:nvPr>
        </p:nvSpPr>
        <p:spPr>
          <a:xfrm>
            <a:off x="507868" y="1697301"/>
            <a:ext cx="11173090" cy="4627299"/>
          </a:xfrm>
        </p:spPr>
        <p:txBody>
          <a:bodyPr>
            <a:normAutofit/>
          </a:bodyPr>
          <a:lstStyle/>
          <a:p>
            <a:r>
              <a:rPr lang="en-US" dirty="0" smtClean="0"/>
              <a:t>Configuration Manager 2007 R3</a:t>
            </a:r>
          </a:p>
          <a:p>
            <a:pPr lvl="1"/>
            <a:r>
              <a:rPr lang="en-US" dirty="0" smtClean="0"/>
              <a:t>Requires Configuration Manager 2007 SP2</a:t>
            </a:r>
          </a:p>
          <a:p>
            <a:pPr lvl="1"/>
            <a:r>
              <a:rPr lang="en-US" dirty="0" smtClean="0"/>
              <a:t>Add-on to Configuration Manager 2007 SP2</a:t>
            </a:r>
          </a:p>
          <a:p>
            <a:pPr lvl="2"/>
            <a:r>
              <a:rPr lang="en-US" dirty="0" smtClean="0"/>
              <a:t>It is not an upgrade</a:t>
            </a:r>
          </a:p>
          <a:p>
            <a:r>
              <a:rPr lang="en-US" dirty="0" smtClean="0"/>
              <a:t>Specifically for power management:</a:t>
            </a:r>
          </a:p>
          <a:p>
            <a:pPr lvl="1"/>
            <a:r>
              <a:rPr lang="en-US" dirty="0" smtClean="0"/>
              <a:t>Windows XP SP3, Windows Vista SP1+, Windows 7 clients</a:t>
            </a:r>
          </a:p>
          <a:p>
            <a:pPr lvl="1"/>
            <a:r>
              <a:rPr lang="en-US" dirty="0" smtClean="0"/>
              <a:t>Windows Server 2003, Windows Server 2008, </a:t>
            </a:r>
            <a:br>
              <a:rPr lang="en-US" dirty="0" smtClean="0"/>
            </a:br>
            <a:r>
              <a:rPr lang="en-US" dirty="0" smtClean="0"/>
              <a:t>Windows Server 2008 R2 not officially supported</a:t>
            </a:r>
          </a:p>
          <a:p>
            <a:pPr lvl="1"/>
            <a:r>
              <a:rPr lang="en-US" dirty="0" smtClean="0"/>
              <a:t>Hardware that supports power management</a:t>
            </a:r>
          </a:p>
          <a:p>
            <a:pPr lvl="2"/>
            <a:r>
              <a:rPr lang="en-US" dirty="0" smtClean="0"/>
              <a:t>If the hardware doesn’t support it, we can’t magically make it work</a:t>
            </a:r>
            <a:endParaRPr lang="en-US" dirty="0"/>
          </a:p>
        </p:txBody>
      </p:sp>
    </p:spTree>
  </p:cSld>
  <p:clrMapOvr>
    <a:masterClrMapping/>
  </p:clrMapOvr>
  <p:transition advClick="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9"/>
          </a:xfrm>
        </p:spPr>
        <p:txBody>
          <a:bodyPr>
            <a:normAutofit fontScale="90000"/>
          </a:bodyPr>
          <a:lstStyle/>
          <a:p>
            <a:r>
              <a:rPr lang="en-US" sz="5900" dirty="0"/>
              <a:t>Power Management Scope</a:t>
            </a:r>
            <a:endParaRPr lang="en-US" sz="5900" dirty="0"/>
          </a:p>
        </p:txBody>
      </p:sp>
      <p:sp>
        <p:nvSpPr>
          <p:cNvPr id="3" name="Text Placeholder 2"/>
          <p:cNvSpPr>
            <a:spLocks noGrp="1"/>
          </p:cNvSpPr>
          <p:nvPr>
            <p:ph type="body" sz="quarter" idx="10"/>
          </p:nvPr>
        </p:nvSpPr>
        <p:spPr>
          <a:xfrm>
            <a:off x="507868" y="1202005"/>
            <a:ext cx="11173090" cy="3151632"/>
          </a:xfrm>
        </p:spPr>
        <p:txBody>
          <a:bodyPr/>
          <a:lstStyle/>
          <a:p>
            <a:r>
              <a:rPr lang="en-US" dirty="0" smtClean="0"/>
              <a:t>Client scenarios</a:t>
            </a:r>
          </a:p>
          <a:p>
            <a:r>
              <a:rPr lang="en-US" dirty="0" smtClean="0"/>
              <a:t>Based on Stand by/Sleep</a:t>
            </a:r>
          </a:p>
          <a:p>
            <a:r>
              <a:rPr lang="en-US" dirty="0" smtClean="0"/>
              <a:t>Wake up for management</a:t>
            </a:r>
          </a:p>
          <a:p>
            <a:r>
              <a:rPr lang="en-US" dirty="0" smtClean="0"/>
              <a:t>Dashboards of current power state</a:t>
            </a:r>
          </a:p>
          <a:p>
            <a:r>
              <a:rPr lang="en-US" dirty="0" smtClean="0"/>
              <a:t>Power management policy create and set</a:t>
            </a:r>
          </a:p>
          <a:p>
            <a:r>
              <a:rPr lang="en-US" dirty="0" smtClean="0"/>
              <a:t>Report savings</a:t>
            </a:r>
          </a:p>
        </p:txBody>
      </p:sp>
    </p:spTree>
  </p:cSld>
  <p:clrMapOvr>
    <a:masterClrMapping/>
  </p:clrMapOvr>
  <p:transition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5483172" y="1236319"/>
          <a:ext cx="8024310" cy="3506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4" descr="D:\Sync\FS_DVD Art\DVD_ART36\Artwork_Imagery\Icons - Illustrations\_ WINDOWS SERVER ICONS\Data\Table with Data Blue spreadsheet document.png"/>
          <p:cNvPicPr>
            <a:picLocks noChangeAspect="1" noChangeArrowheads="1"/>
          </p:cNvPicPr>
          <p:nvPr/>
        </p:nvPicPr>
        <p:blipFill>
          <a:blip r:embed="rId8" cstate="print">
            <a:extLst/>
          </a:blip>
          <a:stretch>
            <a:fillRect/>
          </a:stretch>
        </p:blipFill>
        <p:spPr bwMode="auto">
          <a:xfrm>
            <a:off x="7448098" y="2151167"/>
            <a:ext cx="814475" cy="502944"/>
          </a:xfrm>
          <a:prstGeom prst="rect">
            <a:avLst/>
          </a:prstGeom>
          <a:noFill/>
          <a:ln>
            <a:noFill/>
          </a:ln>
          <a:extLst/>
        </p:spPr>
      </p:pic>
      <p:pic>
        <p:nvPicPr>
          <p:cNvPr id="13" name="Picture 8" descr="D:\Sync\FS_DVD Art\DVD_ART36\Artwork_Imagery\Shapes\Arrows\Istock 6488056 3D curved arrows\gray curved loop arrow 2.png"/>
          <p:cNvPicPr>
            <a:picLocks noChangeAspect="1" noChangeArrowheads="1"/>
          </p:cNvPicPr>
          <p:nvPr/>
        </p:nvPicPr>
        <p:blipFill>
          <a:blip r:embed="rId9" cstate="print">
            <a:extLst/>
          </a:blip>
          <a:srcRect/>
          <a:stretch>
            <a:fillRect/>
          </a:stretch>
        </p:blipFill>
        <p:spPr bwMode="auto">
          <a:xfrm>
            <a:off x="8530378" y="3965121"/>
            <a:ext cx="828046" cy="762000"/>
          </a:xfrm>
          <a:prstGeom prst="rect">
            <a:avLst/>
          </a:prstGeom>
          <a:extLst/>
        </p:spPr>
      </p:pic>
      <p:pic>
        <p:nvPicPr>
          <p:cNvPr id="1032" name="Picture 8" descr="D:\Sync\FS_DVD Art\DVD_ART36\Artwork_Imagery\Icons - Illustrations\_ WINDOWS VISTA ICONS\Child User children family boy girl.png"/>
          <p:cNvPicPr>
            <a:picLocks noChangeAspect="1" noChangeArrowheads="1"/>
          </p:cNvPicPr>
          <p:nvPr/>
        </p:nvPicPr>
        <p:blipFill>
          <a:blip r:embed="rId10">
            <a:extLst/>
          </a:blip>
          <a:srcRect/>
          <a:stretch>
            <a:fillRect/>
          </a:stretch>
        </p:blipFill>
        <p:spPr bwMode="auto">
          <a:xfrm>
            <a:off x="8631952" y="4193722"/>
            <a:ext cx="772108" cy="698365"/>
          </a:xfrm>
          <a:prstGeom prst="rect">
            <a:avLst/>
          </a:prstGeom>
          <a:extLst/>
        </p:spPr>
      </p:pic>
      <p:pic>
        <p:nvPicPr>
          <p:cNvPr id="9" name="Picture 3" descr="D:\Sync\FS_DVD Art\DVD_ART36\Artwork_Imagery\Icons - Illustrations\_ WINDOWS SERVER ICONS\Data\3D Bar Graph chart.png"/>
          <p:cNvPicPr>
            <a:picLocks noChangeAspect="1" noChangeArrowheads="1"/>
          </p:cNvPicPr>
          <p:nvPr/>
        </p:nvPicPr>
        <p:blipFill>
          <a:blip r:embed="rId11" cstate="print">
            <a:extLst/>
          </a:blip>
          <a:stretch>
            <a:fillRect/>
          </a:stretch>
        </p:blipFill>
        <p:spPr bwMode="auto">
          <a:xfrm>
            <a:off x="6974007" y="1962142"/>
            <a:ext cx="742447" cy="611015"/>
          </a:xfrm>
          <a:prstGeom prst="rect">
            <a:avLst/>
          </a:prstGeom>
          <a:noFill/>
          <a:ln>
            <a:noFill/>
          </a:ln>
          <a:extLst/>
        </p:spPr>
      </p:pic>
      <p:pic>
        <p:nvPicPr>
          <p:cNvPr id="7" name="Picture 2" descr="D:\Sync\FS_DVD Art\DVD_ART36\Artwork_Imagery\Icons - Illustrations\_ WINDOWS SERVER ICONS\Data\3D Line Graph chart.png"/>
          <p:cNvPicPr>
            <a:picLocks noChangeAspect="1" noChangeArrowheads="1"/>
          </p:cNvPicPr>
          <p:nvPr/>
        </p:nvPicPr>
        <p:blipFill>
          <a:blip r:embed="rId12" cstate="print">
            <a:extLst/>
          </a:blip>
          <a:stretch>
            <a:fillRect/>
          </a:stretch>
        </p:blipFill>
        <p:spPr bwMode="auto">
          <a:xfrm>
            <a:off x="7413069" y="1733542"/>
            <a:ext cx="742447" cy="611015"/>
          </a:xfrm>
          <a:prstGeom prst="rect">
            <a:avLst/>
          </a:prstGeom>
          <a:noFill/>
          <a:ln>
            <a:noFill/>
          </a:ln>
          <a:extLst/>
        </p:spPr>
      </p:pic>
      <p:pic>
        <p:nvPicPr>
          <p:cNvPr id="2050" name="Picture 2" descr="D:\Sync\FS_DVD Art\DVD_ART36\Artwork_Imagery\Icons - Illustrations\_ WINDOWS VISTA ICONS\Male man people person User.png"/>
          <p:cNvPicPr>
            <a:picLocks noChangeAspect="1" noChangeArrowheads="1"/>
          </p:cNvPicPr>
          <p:nvPr/>
        </p:nvPicPr>
        <p:blipFill>
          <a:blip r:embed="rId13">
            <a:extLst/>
          </a:blip>
          <a:srcRect/>
          <a:stretch>
            <a:fillRect/>
          </a:stretch>
        </p:blipFill>
        <p:spPr bwMode="auto">
          <a:xfrm>
            <a:off x="7875405" y="1925355"/>
            <a:ext cx="727777" cy="742941"/>
          </a:xfrm>
          <a:prstGeom prst="rect">
            <a:avLst/>
          </a:prstGeom>
          <a:extLst/>
        </p:spPr>
      </p:pic>
      <p:pic>
        <p:nvPicPr>
          <p:cNvPr id="24" name="Picture 4" descr="D:\Sync\FS_DVD Art\DVD_ART36\Artwork_Imagery\Hardware Photos\OEM HW\COMPUTERS - PC\Windows 7\Samsung x360 laptop - Windows 7 beta.png"/>
          <p:cNvPicPr>
            <a:picLocks noChangeAspect="1" noChangeArrowheads="1"/>
          </p:cNvPicPr>
          <p:nvPr/>
        </p:nvPicPr>
        <p:blipFill>
          <a:blip r:embed="rId14"/>
          <a:srcRect/>
          <a:stretch>
            <a:fillRect/>
          </a:stretch>
        </p:blipFill>
        <p:spPr bwMode="auto">
          <a:xfrm>
            <a:off x="8258989" y="4364707"/>
            <a:ext cx="557441" cy="283291"/>
          </a:xfrm>
          <a:prstGeom prst="rect">
            <a:avLst/>
          </a:prstGeom>
          <a:noFill/>
        </p:spPr>
      </p:pic>
      <p:sp>
        <p:nvSpPr>
          <p:cNvPr id="27" name="Title 26"/>
          <p:cNvSpPr>
            <a:spLocks noGrp="1"/>
          </p:cNvSpPr>
          <p:nvPr>
            <p:ph type="title"/>
          </p:nvPr>
        </p:nvSpPr>
        <p:spPr/>
        <p:txBody>
          <a:bodyPr/>
          <a:lstStyle/>
          <a:p>
            <a:r>
              <a:rPr lang="en-US"/>
              <a:t>System Center Power </a:t>
            </a:r>
            <a:r>
              <a:rPr lang="en-US" smtClean="0"/>
              <a:t>Management</a:t>
            </a:r>
            <a:endParaRPr lang="en-US"/>
          </a:p>
        </p:txBody>
      </p:sp>
      <p:sp>
        <p:nvSpPr>
          <p:cNvPr id="23" name="Text Placeholder 22"/>
          <p:cNvSpPr>
            <a:spLocks noGrp="1"/>
          </p:cNvSpPr>
          <p:nvPr>
            <p:ph type="body" sz="quarter" idx="10"/>
          </p:nvPr>
        </p:nvSpPr>
        <p:spPr>
          <a:xfrm>
            <a:off x="645717" y="1196549"/>
            <a:ext cx="6312070" cy="5128052"/>
          </a:xfrm>
        </p:spPr>
        <p:txBody>
          <a:bodyPr>
            <a:normAutofit lnSpcReduction="10000"/>
          </a:bodyPr>
          <a:lstStyle/>
          <a:p>
            <a:r>
              <a:rPr lang="en-US" b="1" dirty="0" smtClean="0"/>
              <a:t>Monitor</a:t>
            </a:r>
            <a:r>
              <a:rPr lang="en-US" dirty="0" smtClean="0"/>
              <a:t> </a:t>
            </a:r>
            <a:r>
              <a:rPr lang="en-US" dirty="0"/>
              <a:t>current power state and consumptions</a:t>
            </a:r>
          </a:p>
          <a:p>
            <a:r>
              <a:rPr lang="en-US" b="1" dirty="0" smtClean="0"/>
              <a:t>Plan</a:t>
            </a:r>
            <a:r>
              <a:rPr lang="en-US" dirty="0" smtClean="0"/>
              <a:t> </a:t>
            </a:r>
            <a:r>
              <a:rPr lang="en-US" b="1" dirty="0" smtClean="0"/>
              <a:t>and create </a:t>
            </a:r>
            <a:r>
              <a:rPr lang="en-US" dirty="0"/>
              <a:t>a power management policy, check for exceptions</a:t>
            </a:r>
          </a:p>
          <a:p>
            <a:r>
              <a:rPr lang="en-US" b="1" dirty="0" smtClean="0"/>
              <a:t>Apply</a:t>
            </a:r>
            <a:r>
              <a:rPr lang="en-US" dirty="0" smtClean="0"/>
              <a:t> </a:t>
            </a:r>
            <a:r>
              <a:rPr lang="en-US" dirty="0"/>
              <a:t>power management policy</a:t>
            </a:r>
          </a:p>
          <a:p>
            <a:r>
              <a:rPr lang="en-US" b="1" dirty="0" smtClean="0"/>
              <a:t>Check</a:t>
            </a:r>
            <a:r>
              <a:rPr lang="en-US" dirty="0" smtClean="0"/>
              <a:t> </a:t>
            </a:r>
            <a:r>
              <a:rPr lang="en-US" dirty="0"/>
              <a:t>compliance and remediate non-compliance</a:t>
            </a:r>
          </a:p>
          <a:p>
            <a:r>
              <a:rPr lang="en-US" b="1" dirty="0" smtClean="0"/>
              <a:t>Report</a:t>
            </a:r>
            <a:r>
              <a:rPr lang="en-US" dirty="0" smtClean="0"/>
              <a:t> </a:t>
            </a:r>
            <a:r>
              <a:rPr lang="en-US" dirty="0"/>
              <a:t>saving in power consumption, environmental impact, and costs</a:t>
            </a:r>
          </a:p>
        </p:txBody>
      </p:sp>
      <p:pic>
        <p:nvPicPr>
          <p:cNvPr id="3074" name="Picture 2" descr="D:\Sync\FS_DVD Art\DVD_ART36\Logos\System Center Configuration Manager 2007\system center configuration manager 2007 v rev.png"/>
          <p:cNvPicPr>
            <a:picLocks noChangeAspect="1" noChangeArrowheads="1"/>
          </p:cNvPicPr>
          <p:nvPr/>
        </p:nvPicPr>
        <p:blipFill>
          <a:blip r:embed="rId15"/>
          <a:srcRect/>
          <a:stretch>
            <a:fillRect/>
          </a:stretch>
        </p:blipFill>
        <p:spPr bwMode="auto">
          <a:xfrm>
            <a:off x="9011625" y="4924667"/>
            <a:ext cx="2894246" cy="1166043"/>
          </a:xfrm>
          <a:prstGeom prst="rect">
            <a:avLst/>
          </a:prstGeom>
          <a:noFill/>
        </p:spPr>
      </p:pic>
      <p:pic>
        <p:nvPicPr>
          <p:cNvPr id="30" name="Picture 4" descr="D:\Sync\FS_DVD Art\DVD_ART36\Artwork_Imagery\Hardware Photos\OEM HW\COMPUTERS - PC\Windows 7\Samsung x360 laptop - Windows 7 beta.png"/>
          <p:cNvPicPr>
            <a:picLocks noChangeAspect="1" noChangeArrowheads="1"/>
          </p:cNvPicPr>
          <p:nvPr/>
        </p:nvPicPr>
        <p:blipFill>
          <a:blip r:embed="rId14"/>
          <a:srcRect/>
          <a:stretch>
            <a:fillRect/>
          </a:stretch>
        </p:blipFill>
        <p:spPr bwMode="auto">
          <a:xfrm>
            <a:off x="7837483" y="4390548"/>
            <a:ext cx="557441" cy="283291"/>
          </a:xfrm>
          <a:prstGeom prst="rect">
            <a:avLst/>
          </a:prstGeom>
          <a:noFill/>
        </p:spPr>
      </p:pic>
      <p:pic>
        <p:nvPicPr>
          <p:cNvPr id="12" name="Picture 6" descr="D:\Sync\FS_DVD Art\DVD_ART36\Artwork_Imagery\Icons - Illustrations\_ WINDOWS VISTA ICONS\Disable disabled x bad.png"/>
          <p:cNvPicPr>
            <a:picLocks noChangeAspect="1" noChangeArrowheads="1"/>
          </p:cNvPicPr>
          <p:nvPr/>
        </p:nvPicPr>
        <p:blipFill>
          <a:blip r:embed="rId16" cstate="print">
            <a:extLst/>
          </a:blip>
          <a:srcRect/>
          <a:stretch>
            <a:fillRect/>
          </a:stretch>
        </p:blipFill>
        <p:spPr bwMode="auto">
          <a:xfrm>
            <a:off x="8428804" y="4269921"/>
            <a:ext cx="304721" cy="228600"/>
          </a:xfrm>
          <a:prstGeom prst="rect">
            <a:avLst/>
          </a:prstGeom>
          <a:extLst/>
        </p:spPr>
      </p:pic>
      <p:pic>
        <p:nvPicPr>
          <p:cNvPr id="29" name="Picture 4" descr="D:\Sync\FS_DVD Art\DVD_ART36\Artwork_Imagery\Hardware Photos\OEM HW\COMPUTERS - PC\Windows 7\Samsung x360 laptop - Windows 7 beta.png"/>
          <p:cNvPicPr>
            <a:picLocks noChangeAspect="1" noChangeArrowheads="1"/>
          </p:cNvPicPr>
          <p:nvPr/>
        </p:nvPicPr>
        <p:blipFill>
          <a:blip r:embed="rId14"/>
          <a:srcRect/>
          <a:stretch>
            <a:fillRect/>
          </a:stretch>
        </p:blipFill>
        <p:spPr bwMode="auto">
          <a:xfrm>
            <a:off x="8099461" y="4622448"/>
            <a:ext cx="557441" cy="283291"/>
          </a:xfrm>
          <a:prstGeom prst="rect">
            <a:avLst/>
          </a:prstGeom>
          <a:noFill/>
        </p:spPr>
      </p:pic>
      <p:pic>
        <p:nvPicPr>
          <p:cNvPr id="1031" name="Picture 7" descr="D:\Sync\FS_DVD Art\DVD_ART36\Artwork_Imagery\Icons - Illustrations\_ SUPER VISTA STYLE\check mark green.png"/>
          <p:cNvPicPr>
            <a:picLocks noChangeAspect="1" noChangeArrowheads="1"/>
          </p:cNvPicPr>
          <p:nvPr/>
        </p:nvPicPr>
        <p:blipFill>
          <a:blip r:embed="rId17" cstate="print">
            <a:extLst/>
          </a:blip>
          <a:srcRect/>
          <a:stretch>
            <a:fillRect/>
          </a:stretch>
        </p:blipFill>
        <p:spPr bwMode="auto">
          <a:xfrm>
            <a:off x="8034578" y="4345367"/>
            <a:ext cx="304721" cy="228600"/>
          </a:xfrm>
          <a:prstGeom prst="rect">
            <a:avLst/>
          </a:prstGeom>
          <a:extLst/>
        </p:spPr>
      </p:pic>
      <p:pic>
        <p:nvPicPr>
          <p:cNvPr id="21" name="Picture 7" descr="D:\Sync\FS_DVD Art\DVD_ART36\Artwork_Imagery\Icons - Illustrations\_ SUPER VISTA STYLE\check mark green.png"/>
          <p:cNvPicPr>
            <a:picLocks noChangeAspect="1" noChangeArrowheads="1"/>
          </p:cNvPicPr>
          <p:nvPr/>
        </p:nvPicPr>
        <p:blipFill>
          <a:blip r:embed="rId17" cstate="print">
            <a:extLst/>
          </a:blip>
          <a:srcRect/>
          <a:stretch>
            <a:fillRect/>
          </a:stretch>
        </p:blipFill>
        <p:spPr bwMode="auto">
          <a:xfrm>
            <a:off x="8327231" y="4574721"/>
            <a:ext cx="304721" cy="228600"/>
          </a:xfrm>
          <a:prstGeom prst="rect">
            <a:avLst/>
          </a:prstGeom>
          <a:extLst/>
        </p:spPr>
      </p:pic>
      <p:pic>
        <p:nvPicPr>
          <p:cNvPr id="3075" name="Picture 3" descr="D:\Sync\FS_DVD Art\DVD_ART36\Artwork_Imagery\Hardware Photos\OEM HW\COMPUTERS - PC\Windows 7\HP L1945w 19-inch Wide screen LCD Monitors and HP Compaq dx7500 Windows 7 beta.png"/>
          <p:cNvPicPr>
            <a:picLocks noChangeAspect="1" noChangeArrowheads="1"/>
          </p:cNvPicPr>
          <p:nvPr/>
        </p:nvPicPr>
        <p:blipFill>
          <a:blip r:embed="rId18"/>
          <a:srcRect/>
          <a:stretch>
            <a:fillRect/>
          </a:stretch>
        </p:blipFill>
        <p:spPr bwMode="auto">
          <a:xfrm>
            <a:off x="10145049" y="1309453"/>
            <a:ext cx="1252499" cy="571993"/>
          </a:xfrm>
          <a:prstGeom prst="rect">
            <a:avLst/>
          </a:prstGeom>
          <a:noFill/>
        </p:spPr>
      </p:pic>
      <p:pic>
        <p:nvPicPr>
          <p:cNvPr id="1026" name="Picture 2" descr="D:\Sync\FS_DVD Art\DVD_ART36\Artwork_Imagery\Icons - Illustrations\_ VISTA STYLE\student user boy.png"/>
          <p:cNvPicPr>
            <a:picLocks noChangeAspect="1" noChangeArrowheads="1"/>
          </p:cNvPicPr>
          <p:nvPr/>
        </p:nvPicPr>
        <p:blipFill>
          <a:blip r:embed="rId19" cstate="print">
            <a:extLst/>
          </a:blip>
          <a:srcRect/>
          <a:stretch>
            <a:fillRect/>
          </a:stretch>
        </p:blipFill>
        <p:spPr bwMode="auto">
          <a:xfrm>
            <a:off x="9546113" y="1069521"/>
            <a:ext cx="1218883" cy="914400"/>
          </a:xfrm>
          <a:prstGeom prst="rect">
            <a:avLst/>
          </a:prstGeom>
          <a:extLst/>
        </p:spPr>
      </p:pic>
      <p:pic>
        <p:nvPicPr>
          <p:cNvPr id="3076" name="Picture 4" descr="D:\Sync\FS_DVD Art\DVD_ART36\Artwork_Imagery\Hardware Photos\OEM HW\COMPUTERS - PC\Windows 7\Lenova ThinkPad W700 with windows 7.png"/>
          <p:cNvPicPr>
            <a:picLocks noChangeAspect="1" noChangeArrowheads="1"/>
          </p:cNvPicPr>
          <p:nvPr/>
        </p:nvPicPr>
        <p:blipFill>
          <a:blip r:embed="rId20"/>
          <a:srcRect/>
          <a:stretch>
            <a:fillRect/>
          </a:stretch>
        </p:blipFill>
        <p:spPr bwMode="auto">
          <a:xfrm>
            <a:off x="11097736" y="3275170"/>
            <a:ext cx="1099796" cy="619828"/>
          </a:xfrm>
          <a:prstGeom prst="rect">
            <a:avLst/>
          </a:prstGeom>
          <a:noFill/>
        </p:spPr>
      </p:pic>
      <p:pic>
        <p:nvPicPr>
          <p:cNvPr id="5" name="Picture 3" descr="D:\Sync\FS_DVD Art\DVD_ART36\Artwork_Imagery\Icons - Illustrations\_ VISTA STYLE\man student user people.png"/>
          <p:cNvPicPr>
            <a:picLocks noChangeAspect="1" noChangeArrowheads="1"/>
          </p:cNvPicPr>
          <p:nvPr/>
        </p:nvPicPr>
        <p:blipFill>
          <a:blip r:embed="rId21" cstate="print">
            <a:extLst/>
          </a:blip>
          <a:srcRect/>
          <a:stretch>
            <a:fillRect/>
          </a:stretch>
        </p:blipFill>
        <p:spPr bwMode="auto">
          <a:xfrm>
            <a:off x="10561849" y="3126921"/>
            <a:ext cx="1218883" cy="914400"/>
          </a:xfrm>
          <a:prstGeom prst="rect">
            <a:avLst/>
          </a:prstGeom>
          <a:extLst/>
        </p:spPr>
      </p:pic>
      <p:pic>
        <p:nvPicPr>
          <p:cNvPr id="1029" name="Picture 5" descr="D:\Sync\FS_DVD Art\DVD_ART36\Artwork_Imagery\Icons - Illustrations\Misc\gears tools connected cogs overlapped.png"/>
          <p:cNvPicPr>
            <a:picLocks noChangeAspect="1" noChangeArrowheads="1"/>
          </p:cNvPicPr>
          <p:nvPr/>
        </p:nvPicPr>
        <p:blipFill>
          <a:blip r:embed="rId22" cstate="print">
            <a:grayscl/>
            <a:extLst/>
          </a:blip>
          <a:srcRect/>
          <a:stretch>
            <a:fillRect/>
          </a:stretch>
        </p:blipFill>
        <p:spPr bwMode="auto">
          <a:xfrm>
            <a:off x="11171292" y="3660322"/>
            <a:ext cx="641184" cy="458415"/>
          </a:xfrm>
          <a:prstGeom prst="rect">
            <a:avLst/>
          </a:prstGeom>
          <a:extLst/>
        </p:spPr>
      </p:pic>
    </p:spTree>
    <p:extLst/>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8"/>
          </a:xfrm>
        </p:spPr>
        <p:txBody>
          <a:bodyPr/>
          <a:lstStyle/>
          <a:p>
            <a:r>
              <a:rPr lang="en-US" dirty="0" smtClean="0"/>
              <a:t>Phase 1:  Monitor Current State and Consumption </a:t>
            </a:r>
            <a:endParaRPr lang="en-US" dirty="0"/>
          </a:p>
        </p:txBody>
      </p:sp>
      <p:sp>
        <p:nvSpPr>
          <p:cNvPr id="3" name="Text Placeholder 2"/>
          <p:cNvSpPr>
            <a:spLocks noGrp="1"/>
          </p:cNvSpPr>
          <p:nvPr>
            <p:ph type="body" sz="quarter" idx="10"/>
          </p:nvPr>
        </p:nvSpPr>
        <p:spPr>
          <a:xfrm>
            <a:off x="507868" y="1790934"/>
            <a:ext cx="11173090" cy="4730636"/>
          </a:xfrm>
        </p:spPr>
        <p:txBody>
          <a:bodyPr>
            <a:normAutofit/>
          </a:bodyPr>
          <a:lstStyle/>
          <a:p>
            <a:r>
              <a:rPr lang="en-US" dirty="0" smtClean="0"/>
              <a:t>Enable Power Management Client Agent</a:t>
            </a:r>
          </a:p>
          <a:p>
            <a:pPr lvl="1"/>
            <a:r>
              <a:rPr lang="en-US" dirty="0" smtClean="0"/>
              <a:t>Hardware Inventory Client Agent required</a:t>
            </a:r>
          </a:p>
          <a:p>
            <a:r>
              <a:rPr lang="en-US" dirty="0" smtClean="0"/>
              <a:t>Gather power consumption and carbon footprint per collection</a:t>
            </a:r>
          </a:p>
          <a:p>
            <a:r>
              <a:rPr lang="en-US" dirty="0" smtClean="0"/>
              <a:t>Machine utilization trends per collection based on user activity </a:t>
            </a:r>
          </a:p>
          <a:p>
            <a:pPr lvl="1"/>
            <a:r>
              <a:rPr lang="en-US" dirty="0" smtClean="0"/>
              <a:t>Peak, non-peak and zero activity times</a:t>
            </a:r>
          </a:p>
          <a:p>
            <a:r>
              <a:rPr lang="en-US" dirty="0" smtClean="0"/>
              <a:t>Current power settings used by machines </a:t>
            </a:r>
          </a:p>
          <a:p>
            <a:r>
              <a:rPr lang="en-US" dirty="0" smtClean="0"/>
              <a:t>Calculate energy consumption (kWh, $ and CO2 footprint)</a:t>
            </a:r>
          </a:p>
          <a:p>
            <a:endParaRPr lang="en-US" dirty="0"/>
          </a:p>
        </p:txBody>
      </p:sp>
    </p:spTree>
  </p:cSld>
  <p:clrMapOvr>
    <a:masterClrMapping/>
  </p:clrMapOvr>
  <p:transition advClick="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7309" y="2023370"/>
            <a:ext cx="9388498" cy="1523495"/>
          </a:xfrm>
        </p:spPr>
        <p:txBody>
          <a:bodyPr/>
          <a:lstStyle/>
          <a:p>
            <a:r>
              <a:rPr lang="en-US" dirty="0" smtClean="0"/>
              <a:t>Power management configuration</a:t>
            </a:r>
            <a:endParaRPr lang="en-US" dirty="0"/>
          </a:p>
        </p:txBody>
      </p:sp>
      <p:sp>
        <p:nvSpPr>
          <p:cNvPr id="4" name="Text Placeholder 3"/>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153834668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TechEd_Europe_Session_Template_16x9FINALV2</Template>
  <TotalTime>130</TotalTime>
  <Words>2483</Words>
  <Application>Microsoft Office PowerPoint</Application>
  <PresentationFormat>Custom</PresentationFormat>
  <Paragraphs>278</Paragraphs>
  <Slides>41</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Wingdings</vt:lpstr>
      <vt:lpstr>Segoe Light</vt:lpstr>
      <vt:lpstr>Segoe UI</vt:lpstr>
      <vt:lpstr>Segoe</vt:lpstr>
      <vt:lpstr>Consolas</vt:lpstr>
      <vt:lpstr>Calibri</vt:lpstr>
      <vt:lpstr>TechEd_Europe_Session_Template_16x9FINALV2</vt:lpstr>
      <vt:lpstr>White with Consolas font for code slides</vt:lpstr>
      <vt:lpstr>PowerPoint Presentation</vt:lpstr>
      <vt:lpstr>System Center Configuration Manager R3 Overview</vt:lpstr>
      <vt:lpstr>Agenda for Today’s Session</vt:lpstr>
      <vt:lpstr>Overview of Configuration Manager 2007 R3</vt:lpstr>
      <vt:lpstr>Requirements for Configuration Manager 2007 R3</vt:lpstr>
      <vt:lpstr>Power Management Scope</vt:lpstr>
      <vt:lpstr>System Center Power Management</vt:lpstr>
      <vt:lpstr>Phase 1:  Monitor Current State and Consumption </vt:lpstr>
      <vt:lpstr>Power management configuration</vt:lpstr>
      <vt:lpstr>Phase 2:  Plan and Create Power Management Policies</vt:lpstr>
      <vt:lpstr>Power Capability Report</vt:lpstr>
      <vt:lpstr>Machine and User Activity Report</vt:lpstr>
      <vt:lpstr>PowerPoint Presentation</vt:lpstr>
      <vt:lpstr>Power Consumption Data</vt:lpstr>
      <vt:lpstr>Phase 3:  Apply Power Management Policy</vt:lpstr>
      <vt:lpstr>Power management policy configuration</vt:lpstr>
      <vt:lpstr>Power management reporting</vt:lpstr>
      <vt:lpstr>PowerPoint Presentation</vt:lpstr>
      <vt:lpstr>PowerPoint Presentation</vt:lpstr>
      <vt:lpstr>PowerPoint Presentation</vt:lpstr>
      <vt:lpstr>PowerPoint Presentation</vt:lpstr>
      <vt:lpstr>PowerPoint Presentation</vt:lpstr>
      <vt:lpstr>PowerPoint Presentation</vt:lpstr>
      <vt:lpstr>Additional ConfigMgr R3 Features</vt:lpstr>
      <vt:lpstr>Delta AD Discovery</vt:lpstr>
      <vt:lpstr>Delta AD Discovery</vt:lpstr>
      <vt:lpstr>Collection Evaluation</vt:lpstr>
      <vt:lpstr>Dynamic Collection Evaluation</vt:lpstr>
      <vt:lpstr>Dynamic Collection Evaluation</vt:lpstr>
      <vt:lpstr>Delta AD Discovery and Dynamic Collection Evaluation</vt:lpstr>
      <vt:lpstr>Software Distribution Process for New Systems </vt:lpstr>
      <vt:lpstr>Scale Improvements in R3</vt:lpstr>
      <vt:lpstr>Admin Console Improvements</vt:lpstr>
      <vt:lpstr>Resource Management Improvements</vt:lpstr>
      <vt:lpstr>Resource Mgmt Improvements Cont.</vt:lpstr>
      <vt:lpstr>OS Deployment - Prestaged Media</vt:lpstr>
      <vt:lpstr>Prestaged Media – How it works</vt:lpstr>
      <vt:lpstr>OS Deployment Enhancements</vt:lpstr>
      <vt:lpstr>The Roadmap for Configuration Manager 2007 R3</vt:lpstr>
      <vt:lpstr>Links and Resources</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&lt;Event Name Here&gt;</dc:subject>
  <dc:creator>Wally Mead</dc:creator>
  <cp:keywords>TechEd Europe 2010</cp:keywords>
  <dc:description>Template: Andrew Larson; Silver Fox Productions, Inc
Formatting:
Event Date: November 18-12
Event Location: Berlin, Germany
Audience Type: External</dc:description>
  <cp:lastModifiedBy>Wally</cp:lastModifiedBy>
  <cp:revision>19</cp:revision>
  <cp:lastPrinted>2010-05-11T05:02:34Z</cp:lastPrinted>
  <dcterms:created xsi:type="dcterms:W3CDTF">2010-10-07T20:30:26Z</dcterms:created>
  <dcterms:modified xsi:type="dcterms:W3CDTF">2010-10-31T21:17:00Z</dcterms:modified>
  <cp:category>TechEd Europe 2010</cp:category>
</cp:coreProperties>
</file>